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charts/chart10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99" r:id="rId2"/>
    <p:sldId id="268" r:id="rId3"/>
    <p:sldId id="257" r:id="rId4"/>
    <p:sldId id="400" r:id="rId5"/>
    <p:sldId id="312" r:id="rId6"/>
    <p:sldId id="398" r:id="rId7"/>
    <p:sldId id="317" r:id="rId8"/>
    <p:sldId id="319" r:id="rId9"/>
    <p:sldId id="349" r:id="rId10"/>
    <p:sldId id="410" r:id="rId11"/>
    <p:sldId id="405" r:id="rId12"/>
    <p:sldId id="409" r:id="rId13"/>
    <p:sldId id="403" r:id="rId14"/>
    <p:sldId id="404" r:id="rId15"/>
    <p:sldId id="407" r:id="rId16"/>
    <p:sldId id="322" r:id="rId17"/>
    <p:sldId id="328" r:id="rId18"/>
    <p:sldId id="327" r:id="rId19"/>
    <p:sldId id="414" r:id="rId20"/>
    <p:sldId id="401" r:id="rId21"/>
    <p:sldId id="411" r:id="rId22"/>
    <p:sldId id="412" r:id="rId23"/>
    <p:sldId id="413" r:id="rId24"/>
    <p:sldId id="340" r:id="rId25"/>
    <p:sldId id="370" r:id="rId26"/>
    <p:sldId id="320" r:id="rId27"/>
    <p:sldId id="342" r:id="rId28"/>
    <p:sldId id="343" r:id="rId29"/>
    <p:sldId id="344" r:id="rId30"/>
    <p:sldId id="408" r:id="rId31"/>
    <p:sldId id="371" r:id="rId32"/>
    <p:sldId id="395" r:id="rId33"/>
    <p:sldId id="396" r:id="rId34"/>
    <p:sldId id="397" r:id="rId35"/>
    <p:sldId id="380" r:id="rId36"/>
    <p:sldId id="381" r:id="rId37"/>
    <p:sldId id="382" r:id="rId38"/>
    <p:sldId id="393" r:id="rId39"/>
    <p:sldId id="383" r:id="rId40"/>
    <p:sldId id="384" r:id="rId41"/>
    <p:sldId id="385" r:id="rId42"/>
    <p:sldId id="352" r:id="rId43"/>
    <p:sldId id="353" r:id="rId44"/>
    <p:sldId id="386" r:id="rId45"/>
    <p:sldId id="354" r:id="rId46"/>
    <p:sldId id="356" r:id="rId47"/>
    <p:sldId id="389" r:id="rId48"/>
    <p:sldId id="390" r:id="rId49"/>
    <p:sldId id="391" r:id="rId50"/>
    <p:sldId id="392" r:id="rId51"/>
    <p:sldId id="394" r:id="rId52"/>
    <p:sldId id="355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00"/>
    <a:srgbClr val="680000"/>
    <a:srgbClr val="FF2D2D"/>
    <a:srgbClr val="3EEB35"/>
    <a:srgbClr val="57FD41"/>
    <a:srgbClr val="33CAFF"/>
    <a:srgbClr val="BB3F3F"/>
    <a:srgbClr val="CF7B7B"/>
    <a:srgbClr val="BF4141"/>
    <a:srgbClr val="D57C7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занятых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dLbls>
            <c:dLbl>
              <c:idx val="0"/>
              <c:layout>
                <c:manualLayout>
                  <c:x val="2.027404765454836E-2"/>
                  <c:y val="-3.689569499868725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5D-4DC0-81C6-237469F0C762}"/>
                </c:ext>
              </c:extLst>
            </c:dLbl>
            <c:dLbl>
              <c:idx val="1"/>
              <c:layout>
                <c:manualLayout>
                  <c:x val="2.4328857185457648E-2"/>
                  <c:y val="-3.689569499868725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6.8678256610696473E-2"/>
                      <c:h val="6.06196268828425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D5D-4DC0-81C6-237469F0C762}"/>
                </c:ext>
              </c:extLst>
            </c:dLbl>
            <c:dLbl>
              <c:idx val="2"/>
              <c:layout>
                <c:manualLayout>
                  <c:x val="2.2301452420003264E-2"/>
                  <c:y val="-3.689569499868689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5D-4DC0-81C6-237469F0C762}"/>
                </c:ext>
              </c:extLst>
            </c:dLbl>
            <c:dLbl>
              <c:idx val="3"/>
              <c:layout>
                <c:manualLayout>
                  <c:x val="2.0274047654548214E-2"/>
                  <c:y val="-7.379138999737429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5D-4DC0-81C6-237469F0C762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45100</c:v>
                </c:pt>
                <c:pt idx="1">
                  <c:v>44069</c:v>
                </c:pt>
                <c:pt idx="2">
                  <c:v>42758</c:v>
                </c:pt>
                <c:pt idx="3">
                  <c:v>42816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5D-4DC0-81C6-237469F0C7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Признано безработными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dLbls>
            <c:dLbl>
              <c:idx val="0"/>
              <c:layout>
                <c:manualLayout>
                  <c:x val="1.8246642889093261E-2"/>
                  <c:y val="-1.106870849960620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D5D-4DC0-81C6-237469F0C762}"/>
                </c:ext>
              </c:extLst>
            </c:dLbl>
            <c:dLbl>
              <c:idx val="1"/>
              <c:layout>
                <c:manualLayout>
                  <c:x val="1.8246642889093299E-2"/>
                  <c:y val="-3.689569499868821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D5D-4DC0-81C6-237469F0C762}"/>
                </c:ext>
              </c:extLst>
            </c:dLbl>
            <c:dLbl>
              <c:idx val="2"/>
              <c:layout>
                <c:manualLayout>
                  <c:x val="1.4191833358183683E-2"/>
                  <c:y val="-3.689569499868821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D5D-4DC0-81C6-237469F0C762}"/>
                </c:ext>
              </c:extLst>
            </c:dLbl>
            <c:dLbl>
              <c:idx val="3"/>
              <c:layout>
                <c:manualLayout>
                  <c:x val="1.8246642889093299E-2"/>
                  <c:y val="-7.379138999737429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D5D-4DC0-81C6-237469F0C762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1557</c:v>
                </c:pt>
                <c:pt idx="1">
                  <c:v>3655</c:v>
                </c:pt>
                <c:pt idx="2">
                  <c:v>1511</c:v>
                </c:pt>
                <c:pt idx="3">
                  <c:v>1175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5D-4DC0-81C6-237469F0C76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Кол-во безработных стоящих на учёте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dLbls>
            <c:dLbl>
              <c:idx val="0"/>
              <c:layout>
                <c:manualLayout>
                  <c:x val="2.027404765454836E-2"/>
                  <c:y val="-7.379138999737429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D5D-4DC0-81C6-237469F0C762}"/>
                </c:ext>
              </c:extLst>
            </c:dLbl>
            <c:dLbl>
              <c:idx val="1"/>
              <c:layout>
                <c:manualLayout>
                  <c:x val="2.8383666716367401E-2"/>
                  <c:y val="-7.379138999737429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D5D-4DC0-81C6-237469F0C762}"/>
                </c:ext>
              </c:extLst>
            </c:dLbl>
            <c:dLbl>
              <c:idx val="2"/>
              <c:layout>
                <c:manualLayout>
                  <c:x val="1.8246642889093299E-2"/>
                  <c:y val="-7.379138999737429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D5D-4DC0-81C6-237469F0C762}"/>
                </c:ext>
              </c:extLst>
            </c:dLbl>
            <c:dLbl>
              <c:idx val="3"/>
              <c:layout>
                <c:manualLayout>
                  <c:x val="2.027404765454836E-2"/>
                  <c:y val="-3.689569499868821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D5D-4DC0-81C6-237469F0C762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555</c:v>
                </c:pt>
                <c:pt idx="1">
                  <c:v>1088</c:v>
                </c:pt>
                <c:pt idx="2">
                  <c:v>395</c:v>
                </c:pt>
                <c:pt idx="3">
                  <c:v>311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5D-4DC0-81C6-237469F0C762}"/>
            </c:ext>
          </c:extLst>
        </c:ser>
        <c:dLbls>
          <c:showVal val="1"/>
        </c:dLbls>
        <c:gapWidth val="84"/>
        <c:gapDepth val="53"/>
        <c:shape val="box"/>
        <c:axId val="132412544"/>
        <c:axId val="132414080"/>
        <c:axId val="0"/>
      </c:bar3DChart>
      <c:catAx>
        <c:axId val="1324125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414080"/>
        <c:crosses val="autoZero"/>
        <c:auto val="1"/>
        <c:lblAlgn val="ctr"/>
        <c:lblOffset val="100"/>
      </c:catAx>
      <c:valAx>
        <c:axId val="132414080"/>
        <c:scaling>
          <c:orientation val="minMax"/>
        </c:scaling>
        <c:delete val="1"/>
        <c:axPos val="l"/>
        <c:numFmt formatCode="General" sourceLinked="1"/>
        <c:tickLblPos val="nextTo"/>
        <c:crossAx val="132412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9192610796074625E-2"/>
          <c:y val="9.9988204998291738E-2"/>
          <c:w val="0.89999993614474127"/>
          <c:h val="7.119271289687619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sideWall>
      <c:spPr>
        <a:solidFill>
          <a:schemeClr val="accent1">
            <a:lumMod val="75000"/>
          </a:schemeClr>
        </a:solidFill>
        <a:ln>
          <a:noFill/>
        </a:ln>
        <a:effectLst/>
      </c:spPr>
    </c:sideWall>
    <c:backWall>
      <c:spPr>
        <a:solidFill>
          <a:schemeClr val="accent1">
            <a:lumMod val="75000"/>
          </a:schemeClr>
        </a:solidFill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2.7468348934934401E-2"/>
          <c:y val="3.9950822426321052E-2"/>
          <c:w val="0.91677151275290025"/>
          <c:h val="0.68487904625411578"/>
        </c:manualLayout>
      </c:layout>
      <c:line3D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турпотока  по месяцам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30</c:v>
                </c:pt>
                <c:pt idx="1">
                  <c:v>10</c:v>
                </c:pt>
                <c:pt idx="2">
                  <c:v>5</c:v>
                </c:pt>
                <c:pt idx="3">
                  <c:v>25</c:v>
                </c:pt>
                <c:pt idx="4">
                  <c:v>70</c:v>
                </c:pt>
                <c:pt idx="5">
                  <c:v>90</c:v>
                </c:pt>
                <c:pt idx="6">
                  <c:v>95</c:v>
                </c:pt>
                <c:pt idx="7">
                  <c:v>90</c:v>
                </c:pt>
                <c:pt idx="8">
                  <c:v>70</c:v>
                </c:pt>
                <c:pt idx="9">
                  <c:v>40</c:v>
                </c:pt>
                <c:pt idx="10">
                  <c:v>10</c:v>
                </c:pt>
                <c:pt idx="1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BE-4713-A12E-3E6775CE7EEE}"/>
            </c:ext>
          </c:extLst>
        </c:ser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axId val="166357248"/>
        <c:axId val="166363136"/>
        <c:axId val="164256384"/>
      </c:line3DChart>
      <c:catAx>
        <c:axId val="1663572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363136"/>
        <c:crosses val="autoZero"/>
        <c:auto val="1"/>
        <c:lblAlgn val="ctr"/>
        <c:lblOffset val="100"/>
      </c:catAx>
      <c:valAx>
        <c:axId val="166363136"/>
        <c:scaling>
          <c:orientation val="minMax"/>
        </c:scaling>
        <c:delete val="1"/>
        <c:axPos val="l"/>
        <c:numFmt formatCode="General" sourceLinked="0"/>
        <c:majorTickMark val="none"/>
        <c:tickLblPos val="nextTo"/>
        <c:crossAx val="166357248"/>
        <c:crosses val="autoZero"/>
        <c:crossBetween val="between"/>
        <c:majorUnit val="1"/>
      </c:valAx>
      <c:serAx>
        <c:axId val="164256384"/>
        <c:scaling>
          <c:orientation val="minMax"/>
        </c:scaling>
        <c:axPos val="b"/>
        <c:tickLblPos val="nextTo"/>
        <c:crossAx val="166363136"/>
        <c:crosses val="autoZero"/>
      </c:serAx>
      <c:spPr>
        <a:solidFill>
          <a:schemeClr val="bg1"/>
        </a:solidFill>
        <a:ln>
          <a:solidFill>
            <a:schemeClr val="bg1"/>
          </a:solidFill>
        </a:ln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4413474300508607E-2"/>
          <c:y val="0.21849024771623846"/>
          <c:w val="0.42692262144527715"/>
          <c:h val="0.612444008135720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Цели поездки </c:v>
                </c:pt>
              </c:strCache>
            </c:strRef>
          </c:tx>
          <c:dLbls>
            <c:dLbl>
              <c:idx val="0"/>
              <c:layout>
                <c:manualLayout>
                  <c:x val="3.9957378795951001E-2"/>
                  <c:y val="-7.681991107574419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95-4FDF-92F3-999BD0F61542}"/>
                </c:ext>
              </c:extLst>
            </c:dLbl>
            <c:dLbl>
              <c:idx val="1"/>
              <c:layout>
                <c:manualLayout>
                  <c:x val="5.660628662759723E-2"/>
                  <c:y val="1.707109135016538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95-4FDF-92F3-999BD0F61542}"/>
                </c:ext>
              </c:extLst>
            </c:dLbl>
            <c:dLbl>
              <c:idx val="2"/>
              <c:layout>
                <c:manualLayout>
                  <c:x val="-2.6638252530634052E-2"/>
                  <c:y val="8.10876839132855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95-4FDF-92F3-999BD0F61542}"/>
                </c:ext>
              </c:extLst>
            </c:dLbl>
            <c:dLbl>
              <c:idx val="3"/>
              <c:layout>
                <c:manualLayout>
                  <c:x val="-2.3308470964304741E-2"/>
                  <c:y val="-0.1066943209385348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95-4FDF-92F3-999BD0F61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Отпуск, досуг, отдых</c:v>
                </c:pt>
                <c:pt idx="1">
                  <c:v>Образование и профессиональная подготовка</c:v>
                </c:pt>
                <c:pt idx="2">
                  <c:v>Оздоровление</c:v>
                </c:pt>
                <c:pt idx="3">
                  <c:v>Деловой и профессиональный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0.27</c:v>
                </c:pt>
                <c:pt idx="1">
                  <c:v>3.0000000000000002E-2</c:v>
                </c:pt>
                <c:pt idx="2">
                  <c:v>0.33000000000000107</c:v>
                </c:pt>
                <c:pt idx="3">
                  <c:v>0.34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40-4AE2-9279-8BF32D60AF1F}"/>
            </c:ext>
          </c:extLst>
        </c:ser>
        <c:dLbls>
          <c:showVal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116179085297631"/>
          <c:y val="0.26937641816664265"/>
          <c:w val="0.48623615430226208"/>
          <c:h val="0.6149070623229129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title>
      <c:tx>
        <c:rich>
          <a:bodyPr rot="0" vert="horz"/>
          <a:lstStyle/>
          <a:p>
            <a:pPr>
              <a:defRPr sz="1400" b="0"/>
            </a:pPr>
            <a:r>
              <a:rPr lang="ru-RU" sz="1400" b="1" dirty="0"/>
              <a:t>Трудовая специализация </a:t>
            </a:r>
          </a:p>
        </c:rich>
      </c:tx>
      <c:layout>
        <c:manualLayout>
          <c:xMode val="edge"/>
          <c:yMode val="edge"/>
          <c:x val="0.20424048001990586"/>
          <c:y val="6.9762164623555514E-2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208250309845028E-4"/>
          <c:y val="0.21524421682452174"/>
          <c:w val="0.68616547841642361"/>
          <c:h val="0.36112233931119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2"/>
          <c:dPt>
            <c:idx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FC5-4434-8BF9-F9CE72133F46}"/>
              </c:ext>
            </c:extLst>
          </c:dPt>
          <c:dPt>
            <c:idx val="1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C5-4434-8BF9-F9CE72133F46}"/>
              </c:ext>
            </c:extLst>
          </c:dPt>
          <c:dPt>
            <c:idx val="2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FC5-4434-8BF9-F9CE72133F46}"/>
              </c:ext>
            </c:extLst>
          </c:dPt>
          <c:dPt>
            <c:idx val="3"/>
            <c:spPr>
              <a:gradFill rotWithShape="1">
                <a:gsLst>
                  <a:gs pos="0">
                    <a:schemeClr val="accent6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FC5-4434-8BF9-F9CE72133F46}"/>
              </c:ext>
            </c:extLst>
          </c:dPt>
          <c:dPt>
            <c:idx val="4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FC5-4434-8BF9-F9CE72133F46}"/>
              </c:ext>
            </c:extLst>
          </c:dPt>
          <c:dPt>
            <c:idx val="5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FC5-4434-8BF9-F9CE72133F46}"/>
              </c:ext>
            </c:extLst>
          </c:dPt>
          <c:dPt>
            <c:idx val="6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FC5-4434-8BF9-F9CE72133F46}"/>
              </c:ext>
            </c:extLst>
          </c:dPt>
          <c:dPt>
            <c:idx val="7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FC5-4434-8BF9-F9CE72133F46}"/>
              </c:ext>
            </c:extLst>
          </c:dPt>
          <c:dPt>
            <c:idx val="8"/>
            <c:spPr>
              <a:gradFill rotWithShape="1">
                <a:gsLst>
                  <a:gs pos="0">
                    <a:schemeClr val="accent6">
                      <a:shade val="44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44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44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5FC5-4434-8BF9-F9CE72133F46}"/>
              </c:ext>
            </c:extLst>
          </c:dPt>
          <c:dLbls>
            <c:dLbl>
              <c:idx val="1"/>
              <c:layout>
                <c:manualLayout>
                  <c:x val="-2.7795255445702612E-2"/>
                  <c:y val="-1.7824109940474009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C5-4434-8BF9-F9CE72133F46}"/>
                </c:ext>
              </c:extLst>
            </c:dLbl>
            <c:dLbl>
              <c:idx val="2"/>
              <c:layout>
                <c:manualLayout>
                  <c:x val="-5.2079783493425734E-3"/>
                  <c:y val="-1.3686302484048275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C5-4434-8BF9-F9CE72133F46}"/>
                </c:ext>
              </c:extLst>
            </c:dLbl>
            <c:dLbl>
              <c:idx val="3"/>
              <c:layout>
                <c:manualLayout>
                  <c:x val="-5.4478189855351232E-3"/>
                  <c:y val="-8.8451908808747266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C5-4434-8BF9-F9CE72133F46}"/>
                </c:ext>
              </c:extLst>
            </c:dLbl>
            <c:dLbl>
              <c:idx val="4"/>
              <c:layout>
                <c:manualLayout>
                  <c:x val="-9.5313515403680511E-3"/>
                  <c:y val="-5.2901806769979208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C5-4434-8BF9-F9CE72133F46}"/>
                </c:ext>
              </c:extLst>
            </c:dLbl>
            <c:dLbl>
              <c:idx val="5"/>
              <c:layout>
                <c:manualLayout>
                  <c:x val="-8.3023028001304594E-3"/>
                  <c:y val="1.3467336797638285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FC5-4434-8BF9-F9CE72133F46}"/>
                </c:ext>
              </c:extLst>
            </c:dLbl>
            <c:dLbl>
              <c:idx val="6"/>
              <c:layout>
                <c:manualLayout>
                  <c:x val="-4.4148756580909845E-2"/>
                  <c:y val="6.1403206369855783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FC5-4434-8BF9-F9CE72133F46}"/>
                </c:ext>
              </c:extLst>
            </c:dLbl>
            <c:dLbl>
              <c:idx val="7"/>
              <c:layout>
                <c:manualLayout>
                  <c:x val="3.5886128286257951E-2"/>
                  <c:y val="9.5223555252657244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FC5-4434-8BF9-F9CE72133F46}"/>
                </c:ext>
              </c:extLst>
            </c:dLbl>
            <c:dLbl>
              <c:idx val="8"/>
              <c:layout>
                <c:manualLayout>
                  <c:x val="1.0191325818661561E-2"/>
                  <c:y val="-1.2923900331971681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FC5-4434-8BF9-F9CE72133F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Сельское хозяйство </c:v>
                </c:pt>
                <c:pt idx="1">
                  <c:v>Обрабатывающие производства </c:v>
                </c:pt>
                <c:pt idx="2">
                  <c:v>ЖКУ</c:v>
                </c:pt>
                <c:pt idx="3">
                  <c:v>Строительство </c:v>
                </c:pt>
                <c:pt idx="4">
                  <c:v>Торговля оптовая и розничная</c:v>
                </c:pt>
                <c:pt idx="5">
                  <c:v>Транспортировка и хранение</c:v>
                </c:pt>
                <c:pt idx="6">
                  <c:v>Государственное управление и обеспечение военной безопасности </c:v>
                </c:pt>
                <c:pt idx="7">
                  <c:v>Образование, здравоохранение, культура и спорт</c:v>
                </c:pt>
                <c:pt idx="8">
                  <c:v>Предоставление прочих видов услуг 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0.8</c:v>
                </c:pt>
                <c:pt idx="1">
                  <c:v>12.9</c:v>
                </c:pt>
                <c:pt idx="2">
                  <c:v>8.1</c:v>
                </c:pt>
                <c:pt idx="3">
                  <c:v>4.5999999999999996</c:v>
                </c:pt>
                <c:pt idx="4">
                  <c:v>3.1</c:v>
                </c:pt>
                <c:pt idx="5">
                  <c:v>6.9</c:v>
                </c:pt>
                <c:pt idx="6">
                  <c:v>15.4</c:v>
                </c:pt>
                <c:pt idx="7">
                  <c:v>42.8</c:v>
                </c:pt>
                <c:pt idx="8">
                  <c:v>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5FC5-4434-8BF9-F9CE72133F46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870645758895807"/>
          <c:y val="6.2875921085978892E-2"/>
          <c:w val="0.29024261142006186"/>
          <c:h val="0.87113452638062983"/>
        </c:manualLayout>
      </c:layout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>
          <a:latin typeface="Century Gothic" pitchFamily="34" charset="0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969910343096275E-3"/>
          <c:y val="0.18527144045792343"/>
          <c:w val="0.99051221193300309"/>
          <c:h val="0.72911941579517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?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Pt>
            <c:idx val="0"/>
            <c:explosion val="2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9FA-4F69-AA6A-068F36939B71}"/>
              </c:ext>
            </c:extLst>
          </c:dPt>
          <c:dPt>
            <c:idx val="1"/>
            <c:explosion val="14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9FA-4F69-AA6A-068F36939B71}"/>
              </c:ext>
            </c:extLst>
          </c:dPt>
          <c:dPt>
            <c:idx val="2"/>
            <c:explosion val="16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FA-4F69-AA6A-068F36939B71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123,6% к 2021 году </c:v>
                </c:pt>
                <c:pt idx="1">
                  <c:v>118,0% к 2021 году</c:v>
                </c:pt>
                <c:pt idx="2">
                  <c:v>110,0% к 2021 году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8.2000000000000011</c:v>
                </c:pt>
                <c:pt idx="1">
                  <c:v>1.4</c:v>
                </c:pt>
                <c:pt idx="2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FA-4F69-AA6A-068F36939B71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solidFill>
      <a:schemeClr val="bg1"/>
    </a:solidFill>
    <a:ln>
      <a:noFill/>
    </a:ln>
    <a:effectLst/>
  </c:spPr>
  <c:txPr>
    <a:bodyPr/>
    <a:lstStyle/>
    <a:p>
      <a:pPr>
        <a:defRPr sz="1100">
          <a:latin typeface="Century Gothic" pitchFamily="34" charset="0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0"/>
  <c:chart>
    <c:title>
      <c:tx>
        <c:rich>
          <a:bodyPr rot="0" vert="horz"/>
          <a:lstStyle/>
          <a:p>
            <a:pPr>
              <a:defRPr sz="1200" b="1"/>
            </a:pPr>
            <a:r>
              <a:rPr lang="ru-RU" sz="1200" b="1" dirty="0">
                <a:latin typeface="Century Gothic" pitchFamily="34" charset="0"/>
              </a:rPr>
              <a:t>Инвестиции в основной капитал</a:t>
            </a:r>
          </a:p>
          <a:p>
            <a:pPr>
              <a:defRPr sz="1200" b="1"/>
            </a:pPr>
            <a:r>
              <a:rPr lang="ru-RU" sz="1200" b="1" dirty="0">
                <a:latin typeface="Century Gothic" pitchFamily="34" charset="0"/>
              </a:rPr>
              <a:t> 3,2 млрд.</a:t>
            </a:r>
            <a:r>
              <a:rPr lang="ru-RU" sz="1200" b="1" baseline="0" dirty="0">
                <a:latin typeface="Century Gothic" pitchFamily="34" charset="0"/>
              </a:rPr>
              <a:t> руб.</a:t>
            </a:r>
            <a:endParaRPr lang="ru-RU" sz="1200" b="1" dirty="0">
              <a:latin typeface="Century Gothic" pitchFamily="34" charset="0"/>
            </a:endParaRPr>
          </a:p>
        </c:rich>
      </c:tx>
      <c:layout>
        <c:manualLayout>
          <c:xMode val="edge"/>
          <c:yMode val="edge"/>
          <c:x val="0.14860751021244559"/>
          <c:y val="3.8296642369888868E-2"/>
        </c:manualLayout>
      </c:layout>
    </c:title>
    <c:view3D>
      <c:rotX val="30"/>
      <c:depthPercent val="100"/>
      <c:perspective val="30"/>
    </c:view3D>
    <c:plotArea>
      <c:layout>
        <c:manualLayout>
          <c:layoutTarget val="inner"/>
          <c:xMode val="edge"/>
          <c:yMode val="edge"/>
          <c:x val="0.10855612725426562"/>
          <c:y val="0.18465099872779284"/>
          <c:w val="0.7661655490046253"/>
          <c:h val="0.624102587424096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explosion val="14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1BE-4A2A-A3CC-0D8587880E33}"/>
              </c:ext>
            </c:extLst>
          </c:dPt>
          <c:dPt>
            <c:idx val="1"/>
            <c:explosion val="0"/>
            <c:spPr>
              <a:solidFill>
                <a:schemeClr val="bg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1BE-4A2A-A3CC-0D8587880E33}"/>
              </c:ext>
            </c:extLst>
          </c:dPt>
          <c:cat>
            <c:strRef>
              <c:f>Лист1!$A$2:$A$6</c:f>
              <c:strCache>
                <c:ptCount val="2"/>
                <c:pt idx="0">
                  <c:v>в сельское хозяйство 0,5 млрд. руб.</c:v>
                </c:pt>
                <c:pt idx="1">
                  <c:v>промышленность 1,6 млрд. руб.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0.23600000000000004</c:v>
                </c:pt>
                <c:pt idx="1">
                  <c:v>0.76000000000000401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1BE-4A2A-A3CC-0D8587880E33}"/>
            </c:ext>
          </c:extLst>
        </c:ser>
      </c:pie3DChart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8.1040544634067013E-2"/>
          <c:y val="0.7525526921006026"/>
          <c:w val="0.8735728190804567"/>
          <c:h val="0.2065180181535099"/>
        </c:manualLayout>
      </c:layout>
      <c:txPr>
        <a:bodyPr rot="0" vert="horz"/>
        <a:lstStyle/>
        <a:p>
          <a:pPr>
            <a:defRPr sz="1200">
              <a:latin typeface="Century Gothic" pitchFamily="34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 sz="1200" b="0"/>
            </a:pPr>
            <a:r>
              <a:rPr lang="ru-RU" sz="1200" b="1" dirty="0"/>
              <a:t>Субъекты малого и среднего бизнеса</a:t>
            </a:r>
            <a:r>
              <a:rPr lang="ru-RU" sz="1200" b="0" dirty="0"/>
              <a:t> </a:t>
            </a:r>
          </a:p>
          <a:p>
            <a:pPr algn="ctr">
              <a:defRPr sz="1200" b="0"/>
            </a:pPr>
            <a:r>
              <a:rPr lang="ru-RU" sz="1200" b="1" dirty="0"/>
              <a:t>1550 единиц</a:t>
            </a:r>
          </a:p>
        </c:rich>
      </c:tx>
      <c:layout>
        <c:manualLayout>
          <c:xMode val="edge"/>
          <c:yMode val="edge"/>
          <c:x val="3.7368522251596145E-4"/>
          <c:y val="0.1793646277466576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explosion val="2"/>
          <c:dPt>
            <c:idx val="0"/>
            <c:explosion val="1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D98-44BC-9A13-4FF49FB2A0DC}"/>
              </c:ext>
            </c:extLst>
          </c:dPt>
          <c:dPt>
            <c:idx val="1"/>
            <c:explosion val="8"/>
            <c:spPr>
              <a:solidFill>
                <a:schemeClr val="bg2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98-44BC-9A13-4FF49FB2A0DC}"/>
              </c:ext>
            </c:extLst>
          </c:dPt>
          <c:cat>
            <c:strRef>
              <c:f>Лист1!$A$2:$A$3</c:f>
              <c:strCache>
                <c:ptCount val="2"/>
                <c:pt idx="0">
                  <c:v>Индивидуальные предприниматели 1196</c:v>
                </c:pt>
                <c:pt idx="1">
                  <c:v>Юридические лица 354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1196</c:v>
                </c:pt>
                <c:pt idx="1">
                  <c:v>354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55-4F37-BC93-C25B6D1F9BEF}"/>
            </c:ext>
          </c:extLst>
        </c:ser>
      </c:pie3DChart>
    </c:plotArea>
    <c:legend>
      <c:legendPos val="r"/>
      <c:layout>
        <c:manualLayout>
          <c:xMode val="edge"/>
          <c:yMode val="edge"/>
          <c:x val="9.8435845382470518E-3"/>
          <c:y val="0.77214476252042985"/>
          <c:w val="0.98804325997098918"/>
          <c:h val="0.22541916404909479"/>
        </c:manualLayout>
      </c:layout>
    </c:legend>
    <c:plotVisOnly val="1"/>
    <c:dispBlanksAs val="zero"/>
  </c:chart>
  <c:txPr>
    <a:bodyPr/>
    <a:lstStyle/>
    <a:p>
      <a:pPr>
        <a:defRPr sz="1200">
          <a:latin typeface="Century Gothic" pitchFamily="34" charset="0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title>
      <c:tx>
        <c:rich>
          <a:bodyPr rot="0" vert="horz"/>
          <a:lstStyle/>
          <a:p>
            <a:pPr>
              <a:defRPr sz="1200" b="1"/>
            </a:pPr>
            <a:r>
              <a:rPr lang="ru-RU" sz="1200" b="1" dirty="0"/>
              <a:t>Занято в экономике</a:t>
            </a:r>
          </a:p>
        </c:rich>
      </c:tx>
      <c:layout>
        <c:manualLayout>
          <c:xMode val="edge"/>
          <c:yMode val="edge"/>
          <c:x val="0.28095198205090288"/>
          <c:y val="0.18722474572853356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209028382910792E-4"/>
          <c:y val="0.34375354354840693"/>
          <c:w val="0.75875318245564793"/>
          <c:h val="0.397935094903547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2"/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FC5-4434-8BF9-F9CE72133F46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6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C5-4434-8BF9-F9CE72133F46}"/>
              </c:ext>
            </c:extLst>
          </c:dPt>
          <c:dPt>
            <c:idx val="2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FC5-4434-8BF9-F9CE72133F46}"/>
              </c:ext>
            </c:extLst>
          </c:dPt>
          <c:dPt>
            <c:idx val="3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FC5-4434-8BF9-F9CE72133F46}"/>
              </c:ext>
            </c:extLst>
          </c:dPt>
          <c:dPt>
            <c:idx val="4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FC5-4434-8BF9-F9CE72133F46}"/>
              </c:ext>
            </c:extLst>
          </c:dPt>
          <c:dPt>
            <c:idx val="5"/>
            <c:spPr>
              <a:gradFill rotWithShape="1">
                <a:gsLst>
                  <a:gs pos="0">
                    <a:schemeClr val="accent6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FC5-4434-8BF9-F9CE72133F46}"/>
              </c:ext>
            </c:extLst>
          </c:dPt>
          <c:dPt>
            <c:idx val="6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FC5-4434-8BF9-F9CE72133F46}"/>
              </c:ext>
            </c:extLst>
          </c:dPt>
          <c:dPt>
            <c:idx val="7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FC5-4434-8BF9-F9CE72133F46}"/>
              </c:ext>
            </c:extLst>
          </c:dPt>
          <c:dPt>
            <c:idx val="8"/>
            <c:spPr>
              <a:gradFill rotWithShape="1">
                <a:gsLst>
                  <a:gs pos="0">
                    <a:schemeClr val="accent6">
                      <a:shade val="44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44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44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5FC5-4434-8BF9-F9CE72133F46}"/>
              </c:ext>
            </c:extLst>
          </c:dPt>
          <c:dLbls>
            <c:delete val="1"/>
          </c:dLbls>
          <c:cat>
            <c:strRef>
              <c:f>Лист1!$A$2:$A$10</c:f>
              <c:strCache>
                <c:ptCount val="9"/>
                <c:pt idx="0">
                  <c:v>Сельское хозяйство - 134</c:v>
                </c:pt>
                <c:pt idx="1">
                  <c:v>Обрабатывающие производства - 2208</c:v>
                </c:pt>
                <c:pt idx="2">
                  <c:v>ЖКУ - 1387</c:v>
                </c:pt>
                <c:pt idx="3">
                  <c:v>Строительство - 780</c:v>
                </c:pt>
                <c:pt idx="4">
                  <c:v>Торговля оптовая и розничная - 530</c:v>
                </c:pt>
                <c:pt idx="5">
                  <c:v>Транспортировка и хранение - 1178</c:v>
                </c:pt>
                <c:pt idx="6">
                  <c:v>Государственное управление и обеспечение военной безопасности -2627</c:v>
                </c:pt>
                <c:pt idx="7">
                  <c:v>Образование, здравоохранение, культура и спорт- 7320</c:v>
                </c:pt>
                <c:pt idx="8">
                  <c:v>Предоставление прочих видов услуг - 132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0.8</c:v>
                </c:pt>
                <c:pt idx="1">
                  <c:v>12.9</c:v>
                </c:pt>
                <c:pt idx="2">
                  <c:v>8.1</c:v>
                </c:pt>
                <c:pt idx="3">
                  <c:v>4.5999999999999996</c:v>
                </c:pt>
                <c:pt idx="4">
                  <c:v>3.1</c:v>
                </c:pt>
                <c:pt idx="5">
                  <c:v>6.9</c:v>
                </c:pt>
                <c:pt idx="6">
                  <c:v>15.4</c:v>
                </c:pt>
                <c:pt idx="7">
                  <c:v>42.8</c:v>
                </c:pt>
                <c:pt idx="8">
                  <c:v>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5FC5-4434-8BF9-F9CE72133F46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806818632405781"/>
          <c:y val="0.12134223686912697"/>
          <c:w val="0.35774353897052524"/>
          <c:h val="0.87602434314953825"/>
        </c:manualLayout>
      </c:layout>
      <c:spPr>
        <a:noFill/>
        <a:ln>
          <a:noFill/>
        </a:ln>
        <a:effectLst/>
      </c:spPr>
      <c:txPr>
        <a:bodyPr rot="0" vert="horz"/>
        <a:lstStyle/>
        <a:p>
          <a:pPr>
            <a:defRPr sz="900"/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>
          <a:latin typeface="Century Gothic" pitchFamily="34" charset="0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Отгруженная продукция </a:t>
            </a:r>
          </a:p>
        </c:rich>
      </c:tx>
      <c:layout>
        <c:manualLayout>
          <c:xMode val="edge"/>
          <c:yMode val="edge"/>
          <c:x val="0.19096695002676922"/>
          <c:y val="5.3551237651804792E-2"/>
        </c:manualLayout>
      </c:layout>
    </c:title>
    <c:plotArea>
      <c:layout>
        <c:manualLayout>
          <c:layoutTarget val="inner"/>
          <c:xMode val="edge"/>
          <c:yMode val="edge"/>
          <c:x val="0.16537472990080718"/>
          <c:y val="0.2088533255436317"/>
          <c:w val="0.72263783551563765"/>
          <c:h val="0.6655974338412189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Отгруженная продукция в млрд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</c:spPr>
          <c:dLbls>
            <c:dLbl>
              <c:idx val="0"/>
              <c:layout>
                <c:manualLayout>
                  <c:x val="5.1009918051244914E-3"/>
                  <c:y val="-5.1158792181568817E-3"/>
                </c:manualLayout>
              </c:layout>
              <c:tx>
                <c:rich>
                  <a:bodyPr/>
                  <a:lstStyle/>
                  <a:p>
                    <a:r>
                      <a:rPr lang="ru-RU" sz="1000">
                        <a:latin typeface="Times New Roman" pitchFamily="18" charset="0"/>
                        <a:cs typeface="Times New Roman" pitchFamily="18" charset="0"/>
                      </a:rPr>
                      <a:t>12,1</a:t>
                    </a:r>
                    <a:r>
                      <a:rPr lang="ru-RU" sz="1000" baseline="0">
                        <a:latin typeface="Times New Roman" pitchFamily="18" charset="0"/>
                        <a:cs typeface="Times New Roman" pitchFamily="18" charset="0"/>
                      </a:rPr>
                      <a:t> млрд.руб</a:t>
                    </a:r>
                    <a:endParaRPr lang="ru-RU" sz="10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513-4167-8197-B5F89A7035C5}"/>
                </c:ext>
              </c:extLst>
            </c:dLbl>
            <c:dLbl>
              <c:idx val="1"/>
              <c:layout>
                <c:manualLayout>
                  <c:x val="5.7442158052123113E-3"/>
                  <c:y val="4.207049828174817E-3"/>
                </c:manualLayout>
              </c:layout>
              <c:tx>
                <c:rich>
                  <a:bodyPr/>
                  <a:lstStyle/>
                  <a:p>
                    <a:r>
                      <a:rPr lang="ru-RU" sz="1000">
                        <a:latin typeface="Times New Roman" pitchFamily="18" charset="0"/>
                        <a:cs typeface="Times New Roman" pitchFamily="18" charset="0"/>
                      </a:rPr>
                      <a:t>14,9</a:t>
                    </a:r>
                    <a:r>
                      <a:rPr lang="ru-RU" sz="1000" baseline="0">
                        <a:latin typeface="Times New Roman" pitchFamily="18" charset="0"/>
                        <a:cs typeface="Times New Roman" pitchFamily="18" charset="0"/>
                      </a:rPr>
                      <a:t> млрд.руб</a:t>
                    </a:r>
                    <a:endParaRPr lang="ru-RU" sz="10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513-4167-8197-B5F89A7035C5}"/>
                </c:ext>
              </c:extLst>
            </c:dLbl>
            <c:dLbl>
              <c:idx val="2"/>
              <c:layout>
                <c:manualLayout>
                  <c:x val="1.5769075463407476E-2"/>
                  <c:y val="3.7336144142062857E-3"/>
                </c:manualLayout>
              </c:layout>
              <c:tx>
                <c:rich>
                  <a:bodyPr/>
                  <a:lstStyle/>
                  <a:p>
                    <a:r>
                      <a:rPr lang="ru-RU" sz="1000">
                        <a:latin typeface="Times New Roman" pitchFamily="18" charset="0"/>
                        <a:cs typeface="Times New Roman" pitchFamily="18" charset="0"/>
                      </a:rPr>
                      <a:t>19,8</a:t>
                    </a:r>
                    <a:r>
                      <a:rPr lang="ru-RU" sz="1000" baseline="0">
                        <a:latin typeface="Times New Roman" pitchFamily="18" charset="0"/>
                        <a:cs typeface="Times New Roman" pitchFamily="18" charset="0"/>
                      </a:rPr>
                      <a:t> млрд.руб</a:t>
                    </a:r>
                    <a:endParaRPr lang="ru-RU" sz="10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513-4167-8197-B5F89A7035C5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12.1</c:v>
                </c:pt>
                <c:pt idx="1">
                  <c:v>14.9</c:v>
                </c:pt>
                <c:pt idx="2">
                  <c:v>19.8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513-4167-8197-B5F89A7035C5}"/>
            </c:ext>
          </c:extLst>
        </c:ser>
        <c:gapWidth val="100"/>
        <c:axId val="167765120"/>
        <c:axId val="168130048"/>
      </c:barChart>
      <c:catAx>
        <c:axId val="167765120"/>
        <c:scaling>
          <c:orientation val="minMax"/>
        </c:scaling>
        <c:axPos val="b"/>
        <c:numFmt formatCode="General" sourceLinked="1"/>
        <c:tickLblPos val="nextTo"/>
        <c:crossAx val="168130048"/>
        <c:crosses val="autoZero"/>
        <c:auto val="1"/>
        <c:lblAlgn val="ctr"/>
        <c:lblOffset val="100"/>
      </c:catAx>
      <c:valAx>
        <c:axId val="168130048"/>
        <c:scaling>
          <c:orientation val="minMax"/>
        </c:scaling>
        <c:axPos val="l"/>
        <c:numFmt formatCode="General" sourceLinked="1"/>
        <c:tickLblPos val="nextTo"/>
        <c:crossAx val="1677651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/>
              <a:t>Объём сельхозпродукции </a:t>
            </a:r>
          </a:p>
        </c:rich>
      </c:tx>
      <c:layout>
        <c:manualLayout>
          <c:xMode val="edge"/>
          <c:yMode val="edge"/>
          <c:x val="0.25114441751941807"/>
          <c:y val="2.4644235637587861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3227715554821271"/>
          <c:y val="0.17212958883752741"/>
          <c:w val="0.69815040974868081"/>
          <c:h val="0.6496083008396847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Объём сельхозпродукции 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/>
                      <a:t>4,8</a:t>
                    </a:r>
                    <a:r>
                      <a:rPr lang="ru-RU" sz="1200" baseline="0"/>
                      <a:t> млрд.руб</a:t>
                    </a:r>
                    <a:endParaRPr lang="ru-RU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B28-406E-9C11-EF1434AA312F}"/>
                </c:ext>
              </c:extLst>
            </c:dLbl>
            <c:dLbl>
              <c:idx val="1"/>
              <c:layout>
                <c:manualLayout>
                  <c:x val="1.2223248004840398E-2"/>
                  <c:y val="-4.1014985435393657E-3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4,6</a:t>
                    </a:r>
                    <a:r>
                      <a:rPr lang="ru-RU" sz="1200" baseline="0" dirty="0"/>
                      <a:t> </a:t>
                    </a:r>
                    <a:r>
                      <a:rPr lang="ru-RU" sz="1200" baseline="0" dirty="0" err="1"/>
                      <a:t>млрд.руб</a:t>
                    </a:r>
                    <a:endParaRPr lang="ru-RU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B28-406E-9C11-EF1434AA312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/>
                      <a:t>4,7</a:t>
                    </a:r>
                    <a:r>
                      <a:rPr lang="ru-RU" sz="1200" baseline="0"/>
                      <a:t> млрд.руб </a:t>
                    </a:r>
                    <a:endParaRPr lang="ru-RU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B28-406E-9C11-EF1434AA31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4.8</c:v>
                </c:pt>
                <c:pt idx="1">
                  <c:v>4.5999999999999996</c:v>
                </c:pt>
                <c:pt idx="2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28-406E-9C11-EF1434AA312F}"/>
            </c:ext>
          </c:extLst>
        </c:ser>
        <c:gapWidth val="100"/>
        <c:axId val="168395136"/>
        <c:axId val="168397056"/>
      </c:barChart>
      <c:catAx>
        <c:axId val="168395136"/>
        <c:scaling>
          <c:orientation val="minMax"/>
        </c:scaling>
        <c:axPos val="b"/>
        <c:numFmt formatCode="General" sourceLinked="1"/>
        <c:tickLblPos val="nextTo"/>
        <c:spPr>
          <a:noFill/>
          <a:ln w="1270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397056"/>
        <c:crosses val="autoZero"/>
        <c:auto val="1"/>
        <c:lblAlgn val="ctr"/>
        <c:lblOffset val="100"/>
      </c:catAx>
      <c:valAx>
        <c:axId val="168397056"/>
        <c:scaling>
          <c:orientation val="minMax"/>
        </c:scaling>
        <c:axPos val="l"/>
        <c:numFmt formatCode="General" sourceLinked="1"/>
        <c:tickLblPos val="nextTo"/>
        <c:spPr>
          <a:noFill/>
          <a:ln w="1270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39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title>
      <c:layout>
        <c:manualLayout>
          <c:xMode val="edge"/>
          <c:yMode val="edge"/>
          <c:x val="0.30005398110661302"/>
          <c:y val="2.3825776488487944E-2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20873771345383446"/>
          <c:y val="0.20154141249601693"/>
          <c:w val="0.61678899419125832"/>
          <c:h val="0.6407981447519104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Объём инвестиций 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50"/>
                      <a:t>1,5</a:t>
                    </a:r>
                    <a:r>
                      <a:rPr lang="ru-RU" sz="1050" baseline="0"/>
                      <a:t> млрд.руб</a:t>
                    </a:r>
                    <a:endParaRPr lang="ru-RU" sz="105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D34-48AB-AE6B-5FF6EC8233A0}"/>
                </c:ext>
              </c:extLst>
            </c:dLbl>
            <c:dLbl>
              <c:idx val="1"/>
              <c:layout>
                <c:manualLayout>
                  <c:x val="1.1933611989451544E-3"/>
                  <c:y val="-6.0059807052095723E-3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/>
                      <a:t>2,2</a:t>
                    </a:r>
                    <a:r>
                      <a:rPr lang="ru-RU" sz="1050" baseline="0" dirty="0"/>
                      <a:t> </a:t>
                    </a:r>
                    <a:r>
                      <a:rPr lang="ru-RU" sz="1050" baseline="0" dirty="0" err="1"/>
                      <a:t>млрд.руб</a:t>
                    </a:r>
                    <a:endParaRPr lang="ru-RU" sz="105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D34-48AB-AE6B-5FF6EC8233A0}"/>
                </c:ext>
              </c:extLst>
            </c:dLbl>
            <c:dLbl>
              <c:idx val="2"/>
              <c:layout>
                <c:manualLayout>
                  <c:x val="4.6909657362288965E-3"/>
                  <c:y val="-2.660318546781061E-3"/>
                </c:manualLayout>
              </c:layout>
              <c:tx>
                <c:rich>
                  <a:bodyPr/>
                  <a:lstStyle/>
                  <a:p>
                    <a:r>
                      <a:rPr lang="ru-RU" sz="1050"/>
                      <a:t>3,2</a:t>
                    </a:r>
                    <a:r>
                      <a:rPr lang="ru-RU" sz="1050" baseline="0"/>
                      <a:t> млрд.руб</a:t>
                    </a:r>
                    <a:endParaRPr lang="ru-RU" sz="105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D34-48AB-AE6B-5FF6EC8233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1.5</c:v>
                </c:pt>
                <c:pt idx="1">
                  <c:v>2.2000000000000002</c:v>
                </c:pt>
                <c:pt idx="2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D34-48AB-AE6B-5FF6EC8233A0}"/>
            </c:ext>
          </c:extLst>
        </c:ser>
        <c:gapWidth val="100"/>
        <c:axId val="169555840"/>
        <c:axId val="169557376"/>
      </c:barChart>
      <c:catAx>
        <c:axId val="169555840"/>
        <c:scaling>
          <c:orientation val="minMax"/>
        </c:scaling>
        <c:axPos val="b"/>
        <c:numFmt formatCode="General" sourceLinked="1"/>
        <c:tickLblPos val="nextTo"/>
        <c:crossAx val="169557376"/>
        <c:crosses val="autoZero"/>
        <c:auto val="1"/>
        <c:lblAlgn val="ctr"/>
        <c:lblOffset val="100"/>
      </c:catAx>
      <c:valAx>
        <c:axId val="169557376"/>
        <c:scaling>
          <c:orientation val="minMax"/>
        </c:scaling>
        <c:axPos val="l"/>
        <c:numFmt formatCode="General" sourceLinked="1"/>
        <c:tickLblPos val="nextTo"/>
        <c:crossAx val="1695558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Среднегодовая численность населения</a:t>
            </a:r>
          </a:p>
        </c:rich>
      </c:tx>
      <c:layout/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Годы</c:v>
                </c:pt>
              </c:strCache>
            </c:strRef>
          </c:tx>
          <c:spPr>
            <a:solidFill>
              <a:srgbClr val="FF3F3F"/>
            </a:solidFill>
            <a:ln>
              <a:noFill/>
            </a:ln>
            <a:effectLst/>
            <a:sp3d/>
          </c:spPr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DF-4A77-8BC8-4997B0FE22B0}"/>
              </c:ext>
            </c:extLst>
          </c:dPt>
          <c:dPt>
            <c:idx val="1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FDF-4A77-8BC8-4997B0FE22B0}"/>
              </c:ext>
            </c:extLst>
          </c:dPt>
          <c:dPt>
            <c:idx val="2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FDF-4A77-8BC8-4997B0FE22B0}"/>
              </c:ext>
            </c:extLst>
          </c:dPt>
          <c:dPt>
            <c:idx val="3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FDF-4A77-8BC8-4997B0FE22B0}"/>
              </c:ext>
            </c:extLst>
          </c:dPt>
          <c:dLbls>
            <c:dLbl>
              <c:idx val="0"/>
              <c:layout>
                <c:manualLayout>
                  <c:x val="2.5091475113457606E-2"/>
                  <c:y val="-3.03304248032750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8.9267432973268404E-2"/>
                      <c:h val="5.32590323791210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FDF-4A77-8BC8-4997B0FE22B0}"/>
                </c:ext>
              </c:extLst>
            </c:dLbl>
            <c:dLbl>
              <c:idx val="1"/>
              <c:layout>
                <c:manualLayout>
                  <c:x val="2.8635809993866092E-2"/>
                  <c:y val="-2.523004016092678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DF-4A77-8BC8-4997B0FE22B0}"/>
                </c:ext>
              </c:extLst>
            </c:dLbl>
            <c:dLbl>
              <c:idx val="2"/>
              <c:layout>
                <c:manualLayout>
                  <c:x val="2.3774345998235781E-2"/>
                  <c:y val="-2.1489070772660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DF-4A77-8BC8-4997B0FE22B0}"/>
                </c:ext>
              </c:extLst>
            </c:dLbl>
            <c:dLbl>
              <c:idx val="3"/>
              <c:layout>
                <c:manualLayout>
                  <c:x val="2.3115946909106531E-2"/>
                  <c:y val="-2.47192652853948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DF-4A77-8BC8-4997B0FE22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86229</c:v>
                </c:pt>
                <c:pt idx="1">
                  <c:v>84829</c:v>
                </c:pt>
                <c:pt idx="2">
                  <c:v>83081</c:v>
                </c:pt>
                <c:pt idx="3">
                  <c:v>82425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FDF-4A77-8BC8-4997B0FE22B0}"/>
            </c:ext>
          </c:extLst>
        </c:ser>
        <c:dLbls>
          <c:showVal val="1"/>
        </c:dLbls>
        <c:shape val="box"/>
        <c:axId val="76448512"/>
        <c:axId val="76450048"/>
        <c:axId val="0"/>
      </c:bar3DChart>
      <c:catAx>
        <c:axId val="764485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450048"/>
        <c:crosses val="autoZero"/>
        <c:auto val="1"/>
        <c:lblAlgn val="ctr"/>
        <c:lblOffset val="100"/>
      </c:catAx>
      <c:valAx>
        <c:axId val="76450048"/>
        <c:scaling>
          <c:orientation val="minMax"/>
        </c:scaling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44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layout>
        <c:manualLayout>
          <c:xMode val="edge"/>
          <c:yMode val="edge"/>
          <c:x val="0.17051458711891784"/>
          <c:y val="5.8863840650055753E-2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14648735810651944"/>
          <c:y val="0.30680185524754666"/>
          <c:w val="0.716026368180812"/>
          <c:h val="0.5869526240726755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Розничный товарооборот 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/>
                      <a:t>5,2</a:t>
                    </a:r>
                    <a:r>
                      <a:rPr lang="ru-RU" sz="1200" baseline="0"/>
                      <a:t> млрд.руб</a:t>
                    </a:r>
                    <a:endParaRPr lang="ru-RU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404-47FE-8807-549258CF314C}"/>
                </c:ext>
              </c:extLst>
            </c:dLbl>
            <c:dLbl>
              <c:idx val="1"/>
              <c:layout>
                <c:manualLayout>
                  <c:x val="3.3687093461143478E-3"/>
                  <c:y val="-1.8167763276165781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5,8</a:t>
                    </a:r>
                    <a:r>
                      <a:rPr lang="ru-RU" sz="1200" baseline="0"/>
                      <a:t> млрд.руб </a:t>
                    </a:r>
                    <a:endParaRPr lang="ru-RU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404-47FE-8807-549258CF314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/>
                      <a:t>6,6</a:t>
                    </a:r>
                    <a:r>
                      <a:rPr lang="ru-RU" sz="1200" baseline="0"/>
                      <a:t> млрд.руб</a:t>
                    </a:r>
                    <a:endParaRPr lang="ru-RU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404-47FE-8807-549258CF314C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5.2</c:v>
                </c:pt>
                <c:pt idx="1">
                  <c:v>5.8</c:v>
                </c:pt>
                <c:pt idx="2">
                  <c:v>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404-47FE-8807-549258CF314C}"/>
            </c:ext>
          </c:extLst>
        </c:ser>
        <c:gapWidth val="100"/>
        <c:axId val="169028224"/>
        <c:axId val="169177472"/>
      </c:barChart>
      <c:catAx>
        <c:axId val="169028224"/>
        <c:scaling>
          <c:orientation val="minMax"/>
        </c:scaling>
        <c:axPos val="b"/>
        <c:numFmt formatCode="General" sourceLinked="1"/>
        <c:tickLblPos val="nextTo"/>
        <c:crossAx val="169177472"/>
        <c:crosses val="autoZero"/>
        <c:auto val="1"/>
        <c:lblAlgn val="ctr"/>
        <c:lblOffset val="100"/>
      </c:catAx>
      <c:valAx>
        <c:axId val="169177472"/>
        <c:scaling>
          <c:orientation val="minMax"/>
        </c:scaling>
        <c:axPos val="l"/>
        <c:numFmt formatCode="General" sourceLinked="1"/>
        <c:tickLblPos val="nextTo"/>
        <c:crossAx val="1690282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title>
      <c:layout>
        <c:manualLayout>
          <c:xMode val="edge"/>
          <c:yMode val="edge"/>
          <c:x val="0.2277264193799543"/>
          <c:y val="6.2170545635112547E-2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22877408500264054"/>
          <c:y val="0.20125810258478941"/>
          <c:w val="0.74391821307127448"/>
          <c:h val="0.6403976028843919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Заработная плата 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/>
                      <a:t>31</a:t>
                    </a:r>
                    <a:r>
                      <a:rPr lang="ru-RU" sz="1200" baseline="0"/>
                      <a:t> 660,4 руб</a:t>
                    </a:r>
                    <a:endParaRPr lang="ru-RU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0CB-4189-8DEA-08F235CEC5F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/>
                      <a:t>36</a:t>
                    </a:r>
                    <a:r>
                      <a:rPr lang="ru-RU" sz="1200" baseline="0"/>
                      <a:t> 247,4 руб</a:t>
                    </a:r>
                    <a:endParaRPr lang="ru-RU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0CB-4189-8DEA-08F235CEC5F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/>
                      <a:t>42</a:t>
                    </a:r>
                    <a:r>
                      <a:rPr lang="ru-RU" sz="1200" baseline="0"/>
                      <a:t> 196,4 руб</a:t>
                    </a:r>
                    <a:endParaRPr lang="ru-RU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0CB-4189-8DEA-08F235CEC5F4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31660.5</c:v>
                </c:pt>
                <c:pt idx="1">
                  <c:v>36247.4</c:v>
                </c:pt>
                <c:pt idx="2">
                  <c:v>42196.4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CB-4189-8DEA-08F235CEC5F4}"/>
            </c:ext>
          </c:extLst>
        </c:ser>
        <c:gapWidth val="100"/>
        <c:axId val="169751680"/>
        <c:axId val="169753216"/>
      </c:barChart>
      <c:catAx>
        <c:axId val="169751680"/>
        <c:scaling>
          <c:orientation val="minMax"/>
        </c:scaling>
        <c:axPos val="b"/>
        <c:numFmt formatCode="General" sourceLinked="1"/>
        <c:tickLblPos val="nextTo"/>
        <c:crossAx val="169753216"/>
        <c:crosses val="autoZero"/>
        <c:auto val="1"/>
        <c:lblAlgn val="ctr"/>
        <c:lblOffset val="100"/>
      </c:catAx>
      <c:valAx>
        <c:axId val="169753216"/>
        <c:scaling>
          <c:orientation val="minMax"/>
        </c:scaling>
        <c:axPos val="l"/>
        <c:numFmt formatCode="#,##0.00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69751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layout>
        <c:manualLayout>
          <c:xMode val="edge"/>
          <c:yMode val="edge"/>
          <c:x val="0.2533059590397248"/>
          <c:y val="8.6993493641877827E-3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19433078153479189"/>
          <c:y val="0.20963942510221151"/>
          <c:w val="0.7413843218678664"/>
          <c:h val="0.6740216992182949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безработицы 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/>
                      <a:t>0,8</a:t>
                    </a:r>
                    <a:r>
                      <a:rPr lang="en-US" sz="1200" baseline="0"/>
                      <a:t> %</a:t>
                    </a:r>
                    <a:endParaRPr lang="en-US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A43-45EF-BE06-29DBE56F463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/>
                      <a:t>0,62%</a:t>
                    </a:r>
                    <a:endParaRPr lang="en-US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A43-45EF-BE06-29DBE56F463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/>
                      <a:t>0,56%</a:t>
                    </a:r>
                    <a:endParaRPr lang="en-US" sz="12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A43-45EF-BE06-29DBE56F4635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0.8</c:v>
                </c:pt>
                <c:pt idx="1">
                  <c:v>0.62000000000000111</c:v>
                </c:pt>
                <c:pt idx="2">
                  <c:v>0.56000000000000005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A43-45EF-BE06-29DBE56F4635}"/>
            </c:ext>
          </c:extLst>
        </c:ser>
        <c:gapWidth val="100"/>
        <c:axId val="169687680"/>
        <c:axId val="169693568"/>
      </c:barChart>
      <c:catAx>
        <c:axId val="169687680"/>
        <c:scaling>
          <c:orientation val="minMax"/>
        </c:scaling>
        <c:axPos val="b"/>
        <c:numFmt formatCode="General" sourceLinked="1"/>
        <c:tickLblPos val="nextTo"/>
        <c:crossAx val="169693568"/>
        <c:crosses val="autoZero"/>
        <c:auto val="1"/>
        <c:lblAlgn val="ctr"/>
        <c:lblOffset val="100"/>
      </c:catAx>
      <c:valAx>
        <c:axId val="169693568"/>
        <c:scaling>
          <c:orientation val="minMax"/>
        </c:scaling>
        <c:axPos val="l"/>
        <c:numFmt formatCode="General" sourceLinked="1"/>
        <c:tickLblPos val="nextTo"/>
        <c:crossAx val="1696876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 algn="r">
              <a:defRPr sz="1200"/>
            </a:pPr>
            <a:r>
              <a:rPr lang="ru-RU" sz="1200" dirty="0"/>
              <a:t>Собственные доходы бюджета</a:t>
            </a:r>
            <a:r>
              <a:rPr lang="ru-RU" sz="1200" dirty="0" smtClean="0"/>
              <a:t>,  </a:t>
            </a:r>
            <a:endParaRPr lang="ru-RU" sz="1200" dirty="0"/>
          </a:p>
          <a:p>
            <a:pPr algn="r">
              <a:defRPr sz="1200"/>
            </a:pPr>
            <a:r>
              <a:rPr lang="ru-RU" sz="1200" dirty="0" smtClean="0"/>
              <a:t>1476,6 </a:t>
            </a:r>
            <a:r>
              <a:rPr lang="ru-RU" sz="1200" dirty="0"/>
              <a:t>млн. руб.</a:t>
            </a:r>
          </a:p>
        </c:rich>
      </c:tx>
      <c:layout>
        <c:manualLayout>
          <c:xMode val="edge"/>
          <c:yMode val="edge"/>
          <c:x val="7.5008876136918644E-4"/>
          <c:y val="8.8927955430317368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explosion val="4"/>
          <c:dPt>
            <c:idx val="0"/>
            <c:spPr>
              <a:solidFill>
                <a:schemeClr val="bg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E55-4F37-BC93-C25B6D1F9BEF}"/>
              </c:ext>
            </c:extLst>
          </c:dPt>
          <c:dPt>
            <c:idx val="1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55-4F37-BC93-C25B6D1F9BEF}"/>
              </c:ext>
            </c:extLst>
          </c:dPt>
          <c:dLbls>
            <c:dLbl>
              <c:idx val="0"/>
              <c:layout>
                <c:manualLayout>
                  <c:x val="-0.20232241817396501"/>
                  <c:y val="-0.11333974141541001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>
                        <a:solidFill>
                          <a:schemeClr val="tx1"/>
                        </a:solidFill>
                        <a:latin typeface="Century Gothic" pitchFamily="34" charset="0"/>
                        <a:cs typeface="Arial" pitchFamily="34" charset="0"/>
                      </a:rPr>
                      <a:t>60,4</a:t>
                    </a:r>
                    <a:r>
                      <a:rPr lang="en-US" sz="1200" b="0" dirty="0" smtClean="0">
                        <a:solidFill>
                          <a:schemeClr val="tx1"/>
                        </a:solidFill>
                        <a:latin typeface="Century Gothic" pitchFamily="34" charset="0"/>
                        <a:cs typeface="Arial" pitchFamily="34" charset="0"/>
                      </a:rPr>
                      <a:t>%. </a:t>
                    </a:r>
                    <a:endParaRPr lang="en-US" sz="1200" b="0" dirty="0">
                      <a:solidFill>
                        <a:schemeClr val="tx1"/>
                      </a:solidFill>
                      <a:latin typeface="Century Gothic" pitchFamily="34" charset="0"/>
                      <a:cs typeface="Arial" pitchFamily="34" charset="0"/>
                    </a:endParaRPr>
                  </a:p>
                  <a:p>
                    <a:endParaRPr lang="en-US" sz="1200" b="0" dirty="0">
                      <a:solidFill>
                        <a:schemeClr val="tx1"/>
                      </a:solidFill>
                      <a:latin typeface="Century Gothic" pitchFamily="34" charset="0"/>
                      <a:cs typeface="Arial" pitchFamily="34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E55-4F37-BC93-C25B6D1F9BEF}"/>
                </c:ext>
              </c:extLst>
            </c:dLbl>
            <c:dLbl>
              <c:idx val="1"/>
              <c:layout>
                <c:manualLayout>
                  <c:x val="0.13083958255794403"/>
                  <c:y val="7.0202950787119814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>
                        <a:solidFill>
                          <a:schemeClr val="tx1"/>
                        </a:solidFill>
                        <a:latin typeface="Century Gothic" pitchFamily="34" charset="0"/>
                        <a:cs typeface="Arial" pitchFamily="34" charset="0"/>
                      </a:rPr>
                      <a:t>39,6</a:t>
                    </a:r>
                    <a:r>
                      <a:rPr lang="en-US" sz="1200" b="0" dirty="0" smtClean="0">
                        <a:solidFill>
                          <a:schemeClr val="tx1"/>
                        </a:solidFill>
                        <a:latin typeface="Century Gothic" pitchFamily="34" charset="0"/>
                        <a:cs typeface="Arial" pitchFamily="34" charset="0"/>
                      </a:rPr>
                      <a:t>%.</a:t>
                    </a:r>
                    <a:endParaRPr lang="en-US" sz="1200" b="0" dirty="0">
                      <a:solidFill>
                        <a:schemeClr val="tx1"/>
                      </a:solidFill>
                      <a:latin typeface="Century Gothic" pitchFamily="34" charset="0"/>
                      <a:cs typeface="Arial" pitchFamily="34" charset="0"/>
                    </a:endParaRPr>
                  </a:p>
                  <a:p>
                    <a:r>
                      <a:rPr lang="en-US" sz="1200" b="0" dirty="0">
                        <a:solidFill>
                          <a:schemeClr val="tx1"/>
                        </a:solidFill>
                        <a:latin typeface="Century Gothic" pitchFamily="34" charset="0"/>
                        <a:cs typeface="Arial" pitchFamily="34" charset="0"/>
                      </a:rPr>
                      <a:t>  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E55-4F37-BC93-C25B6D1F9B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chemeClr val="tx1"/>
                    </a:solidFill>
                    <a:latin typeface="Century Gothic" pitchFamily="34" charset="0"/>
                  </a:defRPr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Неналоговые 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892.6</c:v>
                </c:pt>
                <c:pt idx="1">
                  <c:v>584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55-4F37-BC93-C25B6D1F9BEF}"/>
            </c:ext>
          </c:extLst>
        </c:ser>
        <c:firstSliceAng val="0"/>
      </c:pieChart>
    </c:plotArea>
    <c:legend>
      <c:legendPos val="r"/>
      <c:layout>
        <c:manualLayout>
          <c:xMode val="edge"/>
          <c:yMode val="edge"/>
          <c:x val="0.59063274355672457"/>
          <c:y val="0.26698382538865661"/>
          <c:w val="0.31819389763779532"/>
          <c:h val="0.34872611377286444"/>
        </c:manualLayout>
      </c:layout>
    </c:legend>
    <c:plotVisOnly val="1"/>
    <c:dispBlanksAs val="zero"/>
  </c:chart>
  <c:txPr>
    <a:bodyPr/>
    <a:lstStyle/>
    <a:p>
      <a:pPr>
        <a:defRPr sz="1200">
          <a:latin typeface="Century Gothic" pitchFamily="34" charset="0"/>
        </a:defRPr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11862764955455164"/>
          <c:y val="4.1577409825582223E-2"/>
        </c:manualLayout>
      </c:layout>
      <c:txPr>
        <a:bodyPr/>
        <a:lstStyle/>
        <a:p>
          <a:pPr>
            <a:defRPr sz="1200"/>
          </a:pPr>
          <a:endParaRPr lang="ru-RU"/>
        </a:p>
      </c:tx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Pt>
            <c:idx val="0"/>
            <c:spPr>
              <a:solidFill>
                <a:schemeClr val="bg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FF5-4AF2-B1E8-4A2A9AF0455F}"/>
              </c:ext>
            </c:extLst>
          </c:dPt>
          <c:dPt>
            <c:idx val="1"/>
            <c:explosion val="8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A0E-44DF-B50B-6BB53FEC4C12}"/>
              </c:ext>
            </c:extLst>
          </c:dPt>
          <c:dLbls>
            <c:dLbl>
              <c:idx val="0"/>
              <c:layout>
                <c:manualLayout>
                  <c:x val="-0.16970085010899941"/>
                  <c:y val="-0.1761194344744771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75,5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FF5-4AF2-B1E8-4A2A9AF0455F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0E-44DF-B50B-6BB53FEC4C12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НДФЛ 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0.75500000000000012</c:v>
                </c:pt>
                <c:pt idx="1">
                  <c:v>0.24500000000000002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0E-44DF-B50B-6BB53FEC4C12}"/>
            </c:ext>
          </c:extLst>
        </c:ser>
        <c:firstSliceAng val="0"/>
      </c:pieChart>
    </c:plotArea>
    <c:legend>
      <c:legendPos val="r"/>
      <c:layout>
        <c:manualLayout>
          <c:xMode val="edge"/>
          <c:yMode val="edge"/>
          <c:x val="0.59046110249624773"/>
          <c:y val="0.40886199028114617"/>
          <c:w val="0.23323864887838894"/>
          <c:h val="0.38301524614153976"/>
        </c:manualLayout>
      </c:layout>
    </c:legend>
    <c:plotVisOnly val="1"/>
    <c:dispBlanksAs val="zero"/>
  </c:chart>
  <c:txPr>
    <a:bodyPr/>
    <a:lstStyle/>
    <a:p>
      <a:pPr>
        <a:defRPr sz="1200">
          <a:latin typeface="Century Gothic" pitchFamily="34" charset="0"/>
        </a:defRPr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Расходы</a:t>
            </a:r>
          </a:p>
        </c:rich>
      </c:tx>
      <c:layout>
        <c:manualLayout>
          <c:xMode val="edge"/>
          <c:yMode val="edge"/>
          <c:x val="0.21614734243752676"/>
          <c:y val="5.3240642603216946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Pt>
            <c:idx val="0"/>
            <c:spPr>
              <a:solidFill>
                <a:schemeClr val="bg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707-4F43-A262-2E815D6171EC}"/>
              </c:ext>
            </c:extLst>
          </c:dPt>
          <c:dPt>
            <c:idx val="1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640-4322-B407-5690434F6C1A}"/>
              </c:ext>
            </c:extLst>
          </c:dPt>
          <c:dLbls>
            <c:dLbl>
              <c:idx val="0"/>
              <c:layout>
                <c:manualLayout>
                  <c:x val="-0.14322093033576044"/>
                  <c:y val="-0.2247111145477095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07-4F43-A262-2E815D6171EC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40-4322-B407-5690434F6C1A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Соцсфера и ЖКХ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0.77000000000000146</c:v>
                </c:pt>
                <c:pt idx="1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40-4322-B407-5690434F6C1A}"/>
            </c:ext>
          </c:extLst>
        </c:ser>
        <c:firstSliceAng val="0"/>
      </c:pieChart>
    </c:plotArea>
    <c:legend>
      <c:legendPos val="r"/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0.6105133131037177"/>
          <c:y val="0.39616286787575233"/>
          <c:w val="0.38854922110445"/>
          <c:h val="0.58127895137385455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txPr>
    <a:bodyPr/>
    <a:lstStyle/>
    <a:p>
      <a:pPr>
        <a:defRPr sz="1200">
          <a:latin typeface="Century Gothic" pitchFamily="34" charset="0"/>
        </a:defRPr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explosion val="19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0E-4D23-B610-F0545A5B7C99}"/>
              </c:ext>
            </c:extLst>
          </c:dPt>
          <c:dPt>
            <c:idx val="1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80E-4D23-B610-F0545A5B7C99}"/>
              </c:ext>
            </c:extLst>
          </c:dPt>
          <c:dPt>
            <c:idx val="2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0E-4D23-B610-F0545A5B7C99}"/>
              </c:ext>
            </c:extLst>
          </c:dPt>
          <c:dPt>
            <c:idx val="3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80E-4D23-B610-F0545A5B7C99}"/>
              </c:ext>
            </c:extLst>
          </c:dPt>
          <c:dPt>
            <c:idx val="4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0E-4D23-B610-F0545A5B7C99}"/>
              </c:ext>
            </c:extLst>
          </c:dPt>
          <c:dPt>
            <c:idx val="5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80E-4D23-B610-F0545A5B7C99}"/>
              </c:ext>
            </c:extLst>
          </c:dPt>
          <c:dPt>
            <c:idx val="6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80E-4D23-B610-F0545A5B7C99}"/>
              </c:ext>
            </c:extLst>
          </c:dPt>
          <c:dPt>
            <c:idx val="7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880E-4D23-B610-F0545A5B7C99}"/>
              </c:ext>
            </c:extLst>
          </c:dPt>
          <c:dPt>
            <c:idx val="8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80E-4D23-B610-F0545A5B7C99}"/>
              </c:ext>
            </c:extLst>
          </c:dPt>
          <c:dPt>
            <c:idx val="9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880E-4D23-B610-F0545A5B7C99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0E-4D23-B610-F0545A5B7C99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0E-4D23-B610-F0545A5B7C9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endParaRPr lang="en-US" dirty="0"/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80E-4D23-B610-F0545A5B7C99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0E-4D23-B610-F0545A5B7C99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endParaRPr lang="en-US" dirty="0"/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80E-4D23-B610-F0545A5B7C99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0E-4D23-B610-F0545A5B7C99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0E-4D23-B610-F0545A5B7C99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80E-4D23-B610-F0545A5B7C99}"/>
                </c:ext>
              </c:extLst>
            </c:dLbl>
            <c:dLbl>
              <c:idx val="8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0E-4D23-B610-F0545A5B7C99}"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80E-4D23-B610-F0545A5B7C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Образование </c:v>
                </c:pt>
                <c:pt idx="1">
                  <c:v>Культура</c:v>
                </c:pt>
                <c:pt idx="2">
                  <c:v>Общегосударственные вопросы</c:v>
                </c:pt>
                <c:pt idx="3">
                  <c:v>ЖКХ</c:v>
                </c:pt>
                <c:pt idx="4">
                  <c:v>Национальная экономика</c:v>
                </c:pt>
                <c:pt idx="5">
                  <c:v>Социальная политика</c:v>
                </c:pt>
                <c:pt idx="6">
                  <c:v>Межбюджетные трансферты</c:v>
                </c:pt>
                <c:pt idx="7">
                  <c:v>Обслуживание мун.долга</c:v>
                </c:pt>
                <c:pt idx="8">
                  <c:v>Физическая культура и спорт </c:v>
                </c:pt>
                <c:pt idx="9">
                  <c:v>СМИ</c:v>
                </c:pt>
              </c:strCache>
            </c:strRef>
          </c:cat>
          <c:val>
            <c:numRef>
              <c:f>Лист1!$B$2:$B$11</c:f>
              <c:numCache>
                <c:formatCode>_-* #,##0.0\ _₽_-;\-* #,##0.0\ _₽_-;_-* "-"??\ _₽_-;_-@_-</c:formatCode>
                <c:ptCount val="10"/>
                <c:pt idx="0">
                  <c:v>67.174712816277207</c:v>
                </c:pt>
                <c:pt idx="1">
                  <c:v>10.638936857121406</c:v>
                </c:pt>
                <c:pt idx="2">
                  <c:v>7.5681357459268686</c:v>
                </c:pt>
                <c:pt idx="3">
                  <c:v>0.77333133118101971</c:v>
                </c:pt>
                <c:pt idx="4">
                  <c:v>3.588858022374052</c:v>
                </c:pt>
                <c:pt idx="5">
                  <c:v>4.4673023500262765</c:v>
                </c:pt>
                <c:pt idx="6">
                  <c:v>2.6428410541331937</c:v>
                </c:pt>
                <c:pt idx="7">
                  <c:v>0.78834747353405044</c:v>
                </c:pt>
                <c:pt idx="8">
                  <c:v>1.7343644417749078</c:v>
                </c:pt>
                <c:pt idx="9">
                  <c:v>0.623169907650726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0E-4D23-B610-F0545A5B7C99}"/>
            </c:ext>
          </c:extLst>
        </c:ser>
        <c:dLbls>
          <c:showCatName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10802523619018"/>
          <c:y val="4.0832971832007863E-4"/>
          <c:w val="0.35681655874523038"/>
          <c:h val="0.8477481174856388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 b="1">
                <a:latin typeface="Century Gothic" pitchFamily="34" charset="0"/>
                <a:cs typeface="Times New Roman" pitchFamily="18" charset="0"/>
              </a:defRPr>
            </a:pPr>
            <a:r>
              <a:rPr lang="ru-RU" sz="1200" b="1" dirty="0">
                <a:latin typeface="Century Gothic" pitchFamily="34" charset="0"/>
                <a:cs typeface="Times New Roman" pitchFamily="18" charset="0"/>
              </a:rPr>
              <a:t>Структура промышленного производства</a:t>
            </a:r>
          </a:p>
        </c:rich>
      </c:tx>
      <c:layout>
        <c:manualLayout>
          <c:xMode val="edge"/>
          <c:yMode val="edge"/>
          <c:x val="5.5946551267112725E-2"/>
          <c:y val="0.22524133868485849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3752362990857139E-2"/>
          <c:y val="0.16021184165502891"/>
          <c:w val="0.54489084216004502"/>
          <c:h val="0.750888869663663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</c:v>
                </c:pt>
              </c:strCache>
            </c:strRef>
          </c:tx>
          <c:explosion val="25"/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EE7-48FB-99BA-F53CFA690F69}"/>
              </c:ext>
            </c:extLst>
          </c:dPt>
          <c:dPt>
            <c:idx val="1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E7-48FB-99BA-F53CFA690F69}"/>
              </c:ext>
            </c:extLst>
          </c:dPt>
          <c:dPt>
            <c:idx val="3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EE7-48FB-99BA-F53CFA690F69}"/>
              </c:ext>
            </c:extLst>
          </c:dPt>
          <c:dPt>
            <c:idx val="4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E7-48FB-99BA-F53CFA690F69}"/>
              </c:ext>
            </c:extLst>
          </c:dPt>
          <c:dPt>
            <c:idx val="5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EE7-48FB-99BA-F53CFA690F69}"/>
              </c:ext>
            </c:extLst>
          </c:dPt>
          <c:cat>
            <c:strRef>
              <c:f>Лист1!$A$2:$A$8</c:f>
              <c:strCache>
                <c:ptCount val="6"/>
                <c:pt idx="0">
                  <c:v>производство прочих неметаллических продуктов 61%</c:v>
                </c:pt>
                <c:pt idx="1">
                  <c:v>добыча полезных ископаемых 2,2%</c:v>
                </c:pt>
                <c:pt idx="2">
                  <c:v>производство пищевых продуктов 31,2%</c:v>
                </c:pt>
                <c:pt idx="3">
                  <c:v>текстильное, швейное  производство и обувь 1,7%</c:v>
                </c:pt>
                <c:pt idx="4">
                  <c:v>производство смеси асфальтобетонной 0,7%</c:v>
                </c:pt>
                <c:pt idx="5">
                  <c:v>производство  тепловой энергии 3,2%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 formatCode="0%">
                  <c:v>0.61000000000000065</c:v>
                </c:pt>
                <c:pt idx="1">
                  <c:v>2.1999999999999999E-2</c:v>
                </c:pt>
                <c:pt idx="2">
                  <c:v>0.31200000000000139</c:v>
                </c:pt>
                <c:pt idx="3">
                  <c:v>1.7000000000000001E-2</c:v>
                </c:pt>
                <c:pt idx="4">
                  <c:v>7.0000000000000114E-3</c:v>
                </c:pt>
                <c:pt idx="5">
                  <c:v>3.2000000000000042E-2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EE7-48FB-99BA-F53CFA690F69}"/>
            </c:ext>
          </c:extLst>
        </c:ser>
      </c:pie3DChart>
      <c:spPr>
        <a:ln>
          <a:noFill/>
        </a:ln>
      </c:spPr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61674327320015265"/>
          <c:y val="0.19712574944982836"/>
          <c:w val="0.34833240887210931"/>
          <c:h val="0.74978534099803962"/>
        </c:manualLayout>
      </c:layout>
      <c:txPr>
        <a:bodyPr/>
        <a:lstStyle/>
        <a:p>
          <a:pPr>
            <a:defRPr sz="1200" b="1">
              <a:latin typeface="Century Gothic" pitchFamily="34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view3D>
      <c:depthPercent val="100"/>
      <c:rAngAx val="1"/>
    </c:view3D>
    <c:floor>
      <c:spPr>
        <a:noFill/>
        <a:ln>
          <a:noFill/>
        </a:ln>
        <a:effectLst>
          <a:outerShdw dist="50800" sx="1000" sy="1000" algn="ctr" rotWithShape="0">
            <a:schemeClr val="bg1"/>
          </a:outerShdw>
        </a:effectLst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Городское население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dLbls>
            <c:dLbl>
              <c:idx val="0"/>
              <c:layout>
                <c:manualLayout>
                  <c:x val="2.7558477470068416E-2"/>
                  <c:y val="-2.253302218837386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DD-4A38-9586-D52C3CC26EEE}"/>
                </c:ext>
              </c:extLst>
            </c:dLbl>
            <c:dLbl>
              <c:idx val="1"/>
              <c:layout>
                <c:manualLayout>
                  <c:x val="2.3318711705442387E-2"/>
                  <c:y val="-1.971639441482678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DD-4A38-9586-D52C3CC26EEE}"/>
                </c:ext>
              </c:extLst>
            </c:dLbl>
            <c:dLbl>
              <c:idx val="2"/>
              <c:layout>
                <c:manualLayout>
                  <c:x val="2.5438594587755412E-2"/>
                  <c:y val="-2.534964996192009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DD-4A38-9586-D52C3CC26EEE}"/>
                </c:ext>
              </c:extLst>
            </c:dLbl>
            <c:dLbl>
              <c:idx val="3"/>
              <c:layout>
                <c:manualLayout>
                  <c:x val="2.7558477470068211E-2"/>
                  <c:y val="-2.253302218837392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DD-4A38-9586-D52C3CC26EEE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62132</c:v>
                </c:pt>
                <c:pt idx="1">
                  <c:v>61943</c:v>
                </c:pt>
                <c:pt idx="2">
                  <c:v>60948</c:v>
                </c:pt>
                <c:pt idx="3">
                  <c:v>59861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5DD-4A38-9586-D52C3CC26E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Сельское население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dLbls>
            <c:dLbl>
              <c:idx val="0"/>
              <c:layout>
                <c:manualLayout>
                  <c:x val="3.6038008999320206E-2"/>
                  <c:y val="-1.689976664128016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DD-4A38-9586-D52C3CC26EEE}"/>
                </c:ext>
              </c:extLst>
            </c:dLbl>
            <c:dLbl>
              <c:idx val="1"/>
              <c:layout>
                <c:manualLayout>
                  <c:x val="3.3918126117007105E-2"/>
                  <c:y val="-1.689976664128008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DD-4A38-9586-D52C3CC26EEE}"/>
                </c:ext>
              </c:extLst>
            </c:dLbl>
            <c:dLbl>
              <c:idx val="2"/>
              <c:layout>
                <c:manualLayout>
                  <c:x val="3.3918126117007188E-2"/>
                  <c:y val="-1.971639441482674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DD-4A38-9586-D52C3CC26EEE}"/>
                </c:ext>
              </c:extLst>
            </c:dLbl>
            <c:dLbl>
              <c:idx val="3"/>
              <c:layout>
                <c:manualLayout>
                  <c:x val="4.0277774763946027E-2"/>
                  <c:y val="-1.689976664128008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DD-4A38-9586-D52C3CC26EEE}"/>
                </c:ext>
              </c:extLst>
            </c:dLbl>
            <c:spPr>
              <a:noFill/>
              <a:ln>
                <a:noFill/>
                <a:round/>
              </a:ln>
              <a:effectLst>
                <a:glow rad="127000">
                  <a:schemeClr val="accent1">
                    <a:alpha val="58000"/>
                  </a:schemeClr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24097</c:v>
                </c:pt>
                <c:pt idx="1">
                  <c:v>22886</c:v>
                </c:pt>
                <c:pt idx="2">
                  <c:v>22133</c:v>
                </c:pt>
                <c:pt idx="3">
                  <c:v>22564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5DD-4A38-9586-D52C3CC26EEE}"/>
            </c:ext>
          </c:extLst>
        </c:ser>
        <c:dLbls>
          <c:showVal val="1"/>
        </c:dLbls>
        <c:gapWidth val="84"/>
        <c:gapDepth val="53"/>
        <c:shape val="box"/>
        <c:axId val="151547264"/>
        <c:axId val="151561344"/>
        <c:axId val="0"/>
      </c:bar3DChart>
      <c:catAx>
        <c:axId val="1515472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561344"/>
        <c:crosses val="autoZero"/>
        <c:auto val="1"/>
        <c:lblAlgn val="ctr"/>
        <c:lblOffset val="100"/>
      </c:catAx>
      <c:valAx>
        <c:axId val="151561344"/>
        <c:scaling>
          <c:orientation val="minMax"/>
        </c:scaling>
        <c:delete val="1"/>
        <c:axPos val="l"/>
        <c:numFmt formatCode="General" sourceLinked="1"/>
        <c:tickLblPos val="nextTo"/>
        <c:crossAx val="151547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 w="6350" cap="flat" cmpd="sng" algn="ctr">
      <a:solidFill>
        <a:schemeClr val="bg1"/>
      </a:solidFill>
      <a:round/>
    </a:ln>
    <a:effectLst>
      <a:outerShdw blurRad="50800" dist="50800" dir="5400000" algn="ctr" rotWithShape="0">
        <a:schemeClr val="bg1"/>
      </a:outerShdw>
    </a:effectLst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24754078501924759"/>
          <c:y val="3.947624043206281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прибывших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dLbls>
            <c:dLbl>
              <c:idx val="0"/>
              <c:layout>
                <c:manualLayout>
                  <c:x val="1.9045533822318803E-2"/>
                  <c:y val="-2.255785167546445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D7-4CD0-ABFD-4BE58DFEBD9D}"/>
                </c:ext>
              </c:extLst>
            </c:dLbl>
            <c:dLbl>
              <c:idx val="1"/>
              <c:layout>
                <c:manualLayout>
                  <c:x val="0"/>
                  <c:y val="-1.691838875659834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D7-4CD0-ABFD-4BE58DFEBD9D}"/>
                </c:ext>
              </c:extLst>
            </c:dLbl>
            <c:dLbl>
              <c:idx val="2"/>
              <c:layout>
                <c:manualLayout>
                  <c:x val="-7.7592019222785246E-17"/>
                  <c:y val="-1.409865729716526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D7-4CD0-ABFD-4BE58DFEBD9D}"/>
                </c:ext>
              </c:extLst>
            </c:dLbl>
            <c:dLbl>
              <c:idx val="3"/>
              <c:layout>
                <c:manualLayout>
                  <c:x val="-1.5518403844556921E-16"/>
                  <c:y val="-1.12789258377323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D7-4CD0-ABFD-4BE58DFEBD9D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2843</c:v>
                </c:pt>
                <c:pt idx="1">
                  <c:v>2118</c:v>
                </c:pt>
                <c:pt idx="2">
                  <c:v>1859</c:v>
                </c:pt>
                <c:pt idx="3">
                  <c:v>1763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3D7-4CD0-ABFD-4BE58DFEBD9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выбывших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flat"/>
          </c:spPr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flat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3D7-4CD0-ABFD-4BE58DFEBD9D}"/>
              </c:ext>
            </c:extLst>
          </c:dPt>
          <c:dPt>
            <c:idx val="1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flat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3D7-4CD0-ABFD-4BE58DFEBD9D}"/>
              </c:ext>
            </c:extLst>
          </c:dPt>
          <c:dPt>
            <c:idx val="2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flat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3D7-4CD0-ABFD-4BE58DFEBD9D}"/>
              </c:ext>
            </c:extLst>
          </c:dPt>
          <c:dPt>
            <c:idx val="3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flat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83D7-4CD0-ABFD-4BE58DFEBD9D}"/>
              </c:ext>
            </c:extLst>
          </c:dPt>
          <c:dLbls>
            <c:dLbl>
              <c:idx val="0"/>
              <c:layout>
                <c:manualLayout>
                  <c:x val="3.1742556370531104E-2"/>
                  <c:y val="-1.691838875659836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D7-4CD0-ABFD-4BE58DFEBD9D}"/>
                </c:ext>
              </c:extLst>
            </c:dLbl>
            <c:dLbl>
              <c:idx val="1"/>
              <c:layout>
                <c:manualLayout>
                  <c:x val="2.3277874671723091E-2"/>
                  <c:y val="-1.691838875659836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D7-4CD0-ABFD-4BE58DFEBD9D}"/>
                </c:ext>
              </c:extLst>
            </c:dLbl>
            <c:dLbl>
              <c:idx val="2"/>
              <c:layout>
                <c:manualLayout>
                  <c:x val="2.7510215521127361E-2"/>
                  <c:y val="-1.973812021603162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D7-4CD0-ABFD-4BE58DFEBD9D}"/>
                </c:ext>
              </c:extLst>
            </c:dLbl>
            <c:dLbl>
              <c:idx val="3"/>
              <c:layout>
                <c:manualLayout>
                  <c:x val="2.7510215521127361E-2"/>
                  <c:y val="-1.973812021603162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3D7-4CD0-ABFD-4BE58DFEBD9D}"/>
                </c:ext>
              </c:extLst>
            </c:dLbl>
            <c:spPr>
              <a:noFill/>
              <a:ln>
                <a:noFill/>
                <a:round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2876</c:v>
                </c:pt>
                <c:pt idx="1">
                  <c:v>2764</c:v>
                </c:pt>
                <c:pt idx="2">
                  <c:v>2441</c:v>
                </c:pt>
                <c:pt idx="3">
                  <c:v>2586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3D7-4CD0-ABFD-4BE58DFEBD9D}"/>
            </c:ext>
          </c:extLst>
        </c:ser>
        <c:dLbls>
          <c:showVal val="1"/>
        </c:dLbls>
        <c:gapWidth val="84"/>
        <c:gapDepth val="53"/>
        <c:shape val="box"/>
        <c:axId val="158926720"/>
        <c:axId val="158928256"/>
        <c:axId val="0"/>
      </c:bar3DChart>
      <c:catAx>
        <c:axId val="1589267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928256"/>
        <c:crosses val="autoZero"/>
        <c:auto val="1"/>
        <c:lblAlgn val="ctr"/>
        <c:lblOffset val="100"/>
      </c:catAx>
      <c:valAx>
        <c:axId val="158928256"/>
        <c:scaling>
          <c:orientation val="minMax"/>
        </c:scaling>
        <c:delete val="1"/>
        <c:axPos val="l"/>
        <c:numFmt formatCode="General" sourceLinked="1"/>
        <c:tickLblPos val="nextTo"/>
        <c:crossAx val="1589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6350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0"/>
  <c:chart>
    <c:title>
      <c:tx>
        <c:rich>
          <a:bodyPr rot="0" vert="horz"/>
          <a:lstStyle/>
          <a:p>
            <a:pPr>
              <a:defRPr/>
            </a:pPr>
            <a:r>
              <a:rPr lang="ru-RU" sz="1400" dirty="0">
                <a:latin typeface="Century Gothic" pitchFamily="34" charset="0"/>
              </a:rPr>
              <a:t>Земельный фонд</a:t>
            </a:r>
          </a:p>
          <a:p>
            <a:pPr>
              <a:defRPr/>
            </a:pPr>
            <a:r>
              <a:rPr lang="ru-RU" sz="1400" dirty="0">
                <a:latin typeface="Century Gothic" pitchFamily="34" charset="0"/>
              </a:rPr>
              <a:t> 207,5 тыс. га</a:t>
            </a:r>
          </a:p>
        </c:rich>
      </c:tx>
      <c:layout>
        <c:manualLayout>
          <c:xMode val="edge"/>
          <c:yMode val="edge"/>
          <c:x val="0.25564050761941431"/>
          <c:y val="2.8549785849855798E-2"/>
        </c:manualLayout>
      </c:layout>
    </c:title>
    <c:view3D>
      <c:rotX val="30"/>
      <c:depthPercent val="100"/>
      <c:perspective val="30"/>
    </c:view3D>
    <c:plotArea>
      <c:layout>
        <c:manualLayout>
          <c:layoutTarget val="inner"/>
          <c:xMode val="edge"/>
          <c:yMode val="edge"/>
          <c:x val="0.10855612725426562"/>
          <c:y val="0.1846509987277925"/>
          <c:w val="0.7661655490046253"/>
          <c:h val="0.624102587424096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фонд 207,3 тыс.га</c:v>
                </c:pt>
              </c:strCache>
            </c:strRef>
          </c:tx>
          <c:dPt>
            <c:idx val="0"/>
            <c:spPr>
              <a:solidFill>
                <a:schemeClr val="bg2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F77-4694-AE0A-A19DA517A47D}"/>
              </c:ext>
            </c:extLst>
          </c:dPt>
          <c:dPt>
            <c:idx val="1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F77-4694-AE0A-A19DA517A47D}"/>
              </c:ext>
            </c:extLst>
          </c:dPt>
          <c:cat>
            <c:strRef>
              <c:f>Лист1!$A$2:$A$6</c:f>
              <c:strCache>
                <c:ptCount val="1"/>
                <c:pt idx="0">
                  <c:v>Сельхозугодья 97%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0.97200000000000064</c:v>
                </c:pt>
                <c:pt idx="1">
                  <c:v>3.0000000000000002E-2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F77-4694-AE0A-A19DA517A47D}"/>
            </c:ext>
          </c:extLst>
        </c:ser>
      </c:pie3DChart>
    </c:plotArea>
    <c:legend>
      <c:legendPos val="b"/>
      <c:legendEntry>
        <c:idx val="0"/>
        <c:txPr>
          <a:bodyPr rot="0" vert="horz"/>
          <a:lstStyle/>
          <a:p>
            <a:pPr>
              <a:defRPr sz="1100">
                <a:latin typeface="Century Gothic" pitchFamily="34" charset="0"/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4.8659230058887774E-2"/>
          <c:y val="0.78893444437557392"/>
          <c:w val="0.8586642301664188"/>
          <c:h val="0.10404041194139053"/>
        </c:manualLayout>
      </c:layout>
      <c:txPr>
        <a:bodyPr rot="0" vert="horz"/>
        <a:lstStyle/>
        <a:p>
          <a:pPr>
            <a:defRPr sz="1400"/>
          </a:pPr>
          <a:endParaRPr lang="ru-RU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8"/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/>
              <a:t>Сельскохозяйственные угодья 200,2 тыс. га</a:t>
            </a:r>
          </a:p>
        </c:rich>
      </c:tx>
      <c:layout>
        <c:manualLayout>
          <c:xMode val="edge"/>
          <c:yMode val="edge"/>
          <c:x val="0.13874758099101209"/>
          <c:y val="1.4570774859439901E-3"/>
        </c:manualLayout>
      </c:layout>
    </c:title>
    <c:view3D>
      <c:rotX val="30"/>
      <c:depthPercent val="100"/>
      <c:perspective val="30"/>
    </c:view3D>
    <c:plotArea>
      <c:layout>
        <c:manualLayout>
          <c:layoutTarget val="inner"/>
          <c:xMode val="edge"/>
          <c:yMode val="edge"/>
          <c:x val="0.10021476471230339"/>
          <c:y val="0.17996500437445481"/>
          <c:w val="0.7661655490046253"/>
          <c:h val="0.624102587424096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B96-46E5-B36A-0074A2DE311A}"/>
              </c:ext>
            </c:extLst>
          </c:dPt>
          <c:dPt>
            <c:idx val="1"/>
            <c:spPr>
              <a:solidFill>
                <a:schemeClr val="accent4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B96-46E5-B36A-0074A2DE311A}"/>
              </c:ext>
            </c:extLst>
          </c:dPt>
          <c:dPt>
            <c:idx val="2"/>
            <c:spPr>
              <a:solidFill>
                <a:schemeClr val="bg2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B96-46E5-B36A-0074A2DE311A}"/>
              </c:ext>
            </c:extLst>
          </c:dPt>
          <c:dPt>
            <c:idx val="3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B96-46E5-B36A-0074A2DE311A}"/>
              </c:ext>
            </c:extLst>
          </c:dPt>
          <c:cat>
            <c:strRef>
              <c:f>Лист1!$A$2:$A$6</c:f>
              <c:strCache>
                <c:ptCount val="4"/>
                <c:pt idx="0">
                  <c:v>Пашня 58,6%</c:v>
                </c:pt>
                <c:pt idx="1">
                  <c:v>сенокосы 2,5%</c:v>
                </c:pt>
                <c:pt idx="2">
                  <c:v>пастбища 35,6%</c:v>
                </c:pt>
                <c:pt idx="3">
                  <c:v>многолетние насаждения 3,3%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0.58000000000000007</c:v>
                </c:pt>
                <c:pt idx="1">
                  <c:v>2.5000000000000001E-2</c:v>
                </c:pt>
                <c:pt idx="2">
                  <c:v>0.35600000000000032</c:v>
                </c:pt>
                <c:pt idx="3">
                  <c:v>3.3000000000000002E-2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B96-46E5-B36A-0074A2DE311A}"/>
            </c:ext>
          </c:extLst>
        </c:ser>
      </c:pie3DChart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3.7594078096587699E-4"/>
          <c:y val="0.73979300468606002"/>
          <c:w val="0.74270167024233891"/>
          <c:h val="0.26020699531394442"/>
        </c:manualLayout>
      </c:layout>
      <c:txPr>
        <a:bodyPr rot="0" vert="horz"/>
        <a:lstStyle/>
        <a:p>
          <a:pPr>
            <a:defRPr sz="900" b="0">
              <a:latin typeface="Century Gothic" pitchFamily="34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8"/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/>
              <a:t>Пашня 122,4 тыс. га</a:t>
            </a:r>
          </a:p>
        </c:rich>
      </c:tx>
      <c:layout>
        <c:manualLayout>
          <c:xMode val="edge"/>
          <c:yMode val="edge"/>
          <c:x val="0.25279942723223353"/>
          <c:y val="6.1282918719443892E-2"/>
        </c:manualLayout>
      </c:layout>
    </c:title>
    <c:view3D>
      <c:rotX val="30"/>
      <c:depthPercent val="100"/>
      <c:perspective val="30"/>
    </c:view3D>
    <c:plotArea>
      <c:layout>
        <c:manualLayout>
          <c:layoutTarget val="inner"/>
          <c:xMode val="edge"/>
          <c:yMode val="edge"/>
          <c:x val="0.10021476471230339"/>
          <c:y val="0.17996500437445487"/>
          <c:w val="0.7661655490046253"/>
          <c:h val="0.624102587424096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DCD-43B3-AB0F-D7C759FE8F26}"/>
              </c:ext>
            </c:extLst>
          </c:dPt>
          <c:dPt>
            <c:idx val="1"/>
            <c:spPr>
              <a:solidFill>
                <a:schemeClr val="accent4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CD-43B3-AB0F-D7C759FE8F26}"/>
              </c:ext>
            </c:extLst>
          </c:dPt>
          <c:cat>
            <c:strRef>
              <c:f>Лист1!$A$2:$A$6</c:f>
              <c:strCache>
                <c:ptCount val="2"/>
                <c:pt idx="0">
                  <c:v>Обрабатываемая 100 тыс. га</c:v>
                </c:pt>
                <c:pt idx="1">
                  <c:v>Необрабатываемая 22,4 тыс. га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22.4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DCD-43B3-AB0F-D7C759FE8F26}"/>
            </c:ext>
          </c:extLst>
        </c:ser>
      </c:pie3DChart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2.3972882716385813E-2"/>
          <c:y val="0.75359897321280012"/>
          <c:w val="0.69944061002740165"/>
          <c:h val="0.21754039242287995"/>
        </c:manualLayout>
      </c:layout>
      <c:txPr>
        <a:bodyPr rot="0" vert="horz"/>
        <a:lstStyle/>
        <a:p>
          <a:pPr>
            <a:defRPr sz="900">
              <a:latin typeface="Century Gothic" pitchFamily="34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Функциональные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зоны</a:t>
            </a:r>
          </a:p>
        </c:rich>
      </c:tx>
      <c:layout>
        <c:manualLayout>
          <c:xMode val="edge"/>
          <c:yMode val="edge"/>
          <c:x val="0.18512024718762088"/>
          <c:y val="0.1108386031893442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65277663297212"/>
          <c:y val="0.17622331716455181"/>
          <c:w val="0.7661655490046253"/>
          <c:h val="0.624102587424096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Функциональные зоны, ;</c:v>
                </c:pt>
              </c:strCache>
            </c:strRef>
          </c:tx>
          <c:dPt>
            <c:idx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5C9-4873-9ADB-6FE1F6DC8D2E}"/>
              </c:ext>
            </c:extLst>
          </c:dPt>
          <c:dPt>
            <c:idx val="1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C9-4873-9ADB-6FE1F6DC8D2E}"/>
              </c:ext>
            </c:extLst>
          </c:dPt>
          <c:dPt>
            <c:idx val="2"/>
            <c:spPr>
              <a:solidFill>
                <a:srgbClr val="D57C73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5C9-4873-9ADB-6FE1F6DC8D2E}"/>
              </c:ext>
            </c:extLst>
          </c:dPt>
          <c:dPt>
            <c:idx val="3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C9-4873-9ADB-6FE1F6DC8D2E}"/>
              </c:ext>
            </c:extLst>
          </c:dPt>
          <c:dPt>
            <c:idx val="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5C9-4873-9ADB-6FE1F6DC8D2E}"/>
              </c:ext>
            </c:extLst>
          </c:dPt>
          <c:dPt>
            <c:idx val="5"/>
            <c:spPr>
              <a:solidFill>
                <a:srgbClr val="00206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5C9-4873-9ADB-6FE1F6DC8D2E}"/>
              </c:ext>
            </c:extLst>
          </c:dPt>
          <c:dPt>
            <c:idx val="6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35C9-4873-9ADB-6FE1F6DC8D2E}"/>
              </c:ext>
            </c:extLst>
          </c:dPt>
          <c:dPt>
            <c:idx val="7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5C9-4873-9ADB-6FE1F6DC8D2E}"/>
              </c:ext>
            </c:extLst>
          </c:dPt>
          <c:dPt>
            <c:idx val="8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35C9-4873-9ADB-6FE1F6DC8D2E}"/>
              </c:ext>
            </c:extLst>
          </c:dPt>
          <c:cat>
            <c:strRef>
              <c:f>Лист1!$A$2:$A$10</c:f>
              <c:strCache>
                <c:ptCount val="9"/>
                <c:pt idx="0">
                  <c:v>Градостроительная </c:v>
                </c:pt>
                <c:pt idx="1">
                  <c:v>Сельскохозяйственная</c:v>
                </c:pt>
                <c:pt idx="2">
                  <c:v>Рекреационная</c:v>
                </c:pt>
                <c:pt idx="3">
                  <c:v>Лесной фонд</c:v>
                </c:pt>
                <c:pt idx="4">
                  <c:v>Месторождения ПИ</c:v>
                </c:pt>
                <c:pt idx="5">
                  <c:v>Инфраструктура</c:v>
                </c:pt>
                <c:pt idx="6">
                  <c:v>Охраняемые</c:v>
                </c:pt>
                <c:pt idx="7">
                  <c:v>Акватории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1.6000000000000021E-2</c:v>
                </c:pt>
                <c:pt idx="1">
                  <c:v>0.41400000000000031</c:v>
                </c:pt>
                <c:pt idx="2">
                  <c:v>3.0000000000000061E-3</c:v>
                </c:pt>
                <c:pt idx="3">
                  <c:v>0.23600000000000004</c:v>
                </c:pt>
                <c:pt idx="4">
                  <c:v>1.0000000000000031E-3</c:v>
                </c:pt>
                <c:pt idx="5">
                  <c:v>2.5000000000000001E-2</c:v>
                </c:pt>
                <c:pt idx="6">
                  <c:v>9.0000000000000028E-3</c:v>
                </c:pt>
                <c:pt idx="7">
                  <c:v>3.9900000000000005E-2</c:v>
                </c:pt>
                <c:pt idx="8">
                  <c:v>0.25800000000000001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5C9-4873-9ADB-6FE1F6DC8D2E}"/>
            </c:ext>
          </c:extLst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081735473224708E-3"/>
          <c:y val="0.68992238925936356"/>
          <c:w val="0.94433897513033549"/>
          <c:h val="0.3100776107406367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rotX val="30"/>
      <c:depthPercent val="100"/>
      <c:perspective val="30"/>
    </c:view3D>
    <c:plotArea>
      <c:layout>
        <c:manualLayout>
          <c:layoutTarget val="inner"/>
          <c:xMode val="edge"/>
          <c:yMode val="edge"/>
          <c:x val="0.10021485608764069"/>
          <c:y val="0.22427909588811171"/>
          <c:w val="0.7661655490046253"/>
          <c:h val="0.624102587424096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фонд 207,3 тыс.га</c:v>
                </c:pt>
              </c:strCache>
            </c:strRef>
          </c:tx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1E3-4509-87BA-CA07D4D9A2D5}"/>
              </c:ext>
            </c:extLst>
          </c:dPt>
          <c:dPt>
            <c:idx val="1"/>
            <c:spPr>
              <a:solidFill>
                <a:schemeClr val="bg2">
                  <a:lumMod val="9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E3-4509-87BA-CA07D4D9A2D5}"/>
              </c:ext>
            </c:extLst>
          </c:dPt>
          <c:cat>
            <c:strRef>
              <c:f>Лист1!$A$2:$A$6</c:f>
              <c:strCache>
                <c:ptCount val="1"/>
                <c:pt idx="0">
                  <c:v>Площадь лесов 87,0 тыс. га   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0.23600000000000004</c:v>
                </c:pt>
                <c:pt idx="1">
                  <c:v>0.76000000000000234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1E3-4509-87BA-CA07D4D9A2D5}"/>
            </c:ext>
          </c:extLst>
        </c:ser>
      </c:pie3DChart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8.561927501270071E-2"/>
          <c:y val="2.6285482784781006E-2"/>
          <c:w val="0.86687990832807627"/>
          <c:h val="0.1816272965879295"/>
        </c:manualLayout>
      </c:layout>
      <c:txPr>
        <a:bodyPr rot="0" vert="horz"/>
        <a:lstStyle/>
        <a:p>
          <a:pPr>
            <a:defRPr sz="1600">
              <a:latin typeface="Century Gothic" pitchFamily="34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mailto:volskadm@mail.ru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51.png"/><Relationship Id="rId1" Type="http://schemas.openxmlformats.org/officeDocument/2006/relationships/image" Target="../media/image501.png"/><Relationship Id="rId4" Type="http://schemas.openxmlformats.org/officeDocument/2006/relationships/image" Target="../media/image531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mailto:volskadm@mail.r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5D0466-5E3C-4F93-8C83-5C754ACB42BC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B0D68C-AF6C-4F37-AD6A-6C782FC31FD7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spcAft>
              <a:spcPct val="35000"/>
            </a:spcAft>
          </a:pPr>
          <a:endParaRPr lang="ru-RU" sz="14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entury Gothic" panose="020B0502020202020204" pitchFamily="34" charset="0"/>
          </a:endParaRPr>
        </a:p>
        <a:p>
          <a:pPr>
            <a:spcAft>
              <a:spcPct val="35000"/>
            </a:spcAft>
          </a:pPr>
          <a:r>
            <a:rPr lang="ru-RU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Административный</a:t>
          </a:r>
          <a:r>
            <a: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 центр </a:t>
          </a:r>
        </a:p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город Вольск</a:t>
          </a:r>
        </a:p>
        <a:p>
          <a:endParaRPr lang="ru-RU" sz="1200" b="1" cap="none" spc="0" dirty="0">
            <a:ln w="0"/>
            <a:solidFill>
              <a:schemeClr val="tx1"/>
            </a:solidFill>
            <a:effectLst/>
            <a:latin typeface="Century Gothic" panose="020B0502020202020204" pitchFamily="34" charset="0"/>
          </a:endParaRPr>
        </a:p>
        <a:p>
          <a:pPr>
            <a:spcAft>
              <a:spcPts val="0"/>
            </a:spcAft>
          </a:pPr>
          <a:endParaRPr lang="ru-RU" sz="12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9E140F82-4848-4CA4-A456-618A25112FA7}" type="parTrans" cxnId="{387FDA6F-EFDC-4761-BD20-AFA1E9A20F27}">
      <dgm:prSet/>
      <dgm:spPr/>
      <dgm:t>
        <a:bodyPr/>
        <a:lstStyle/>
        <a:p>
          <a:endParaRPr lang="ru-RU"/>
        </a:p>
      </dgm:t>
    </dgm:pt>
    <dgm:pt modelId="{D2805059-F15C-48E0-AC21-E1131ED321E3}" type="sibTrans" cxnId="{387FDA6F-EFDC-4761-BD20-AFA1E9A20F27}">
      <dgm:prSet/>
      <dgm:spPr/>
      <dgm:t>
        <a:bodyPr/>
        <a:lstStyle/>
        <a:p>
          <a:endParaRPr lang="ru-RU"/>
        </a:p>
      </dgm:t>
    </dgm:pt>
    <dgm:pt modelId="{60868CEB-E993-4CEA-9733-52AAE897A88A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63  </a:t>
          </a:r>
        </a:p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населенных пункта</a:t>
          </a:r>
          <a:endParaRPr lang="ru-RU" sz="12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C53C9F89-02EA-419F-B67D-B62F8C5F4ED0}" type="parTrans" cxnId="{3EA8E330-E45C-447B-B429-4951503A1A1D}">
      <dgm:prSet/>
      <dgm:spPr/>
      <dgm:t>
        <a:bodyPr/>
        <a:lstStyle/>
        <a:p>
          <a:endParaRPr lang="ru-RU"/>
        </a:p>
      </dgm:t>
    </dgm:pt>
    <dgm:pt modelId="{457197E5-4E82-46A7-8ADE-26BBD362738F}" type="sibTrans" cxnId="{3EA8E330-E45C-447B-B429-4951503A1A1D}">
      <dgm:prSet/>
      <dgm:spPr/>
      <dgm:t>
        <a:bodyPr/>
        <a:lstStyle/>
        <a:p>
          <a:endParaRPr lang="ru-RU"/>
        </a:p>
      </dgm:t>
    </dgm:pt>
    <dgm:pt modelId="{8F692A71-C41B-4D2B-9277-AFD2D9D70DDB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Основан  </a:t>
          </a:r>
        </a:p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в 1780 г.</a:t>
          </a:r>
        </a:p>
        <a:p>
          <a:pPr>
            <a:spcAft>
              <a:spcPct val="35000"/>
            </a:spcAft>
          </a:pPr>
          <a:endParaRPr lang="ru-RU" sz="1600" dirty="0">
            <a:latin typeface="Century Gothic" panose="020B0502020202020204" pitchFamily="34" charset="0"/>
          </a:endParaRPr>
        </a:p>
      </dgm:t>
    </dgm:pt>
    <dgm:pt modelId="{E3757C74-BE4F-4940-B0F7-23805BCF5C1E}" type="parTrans" cxnId="{31A135CD-8332-4086-943E-45EF0F45D0BD}">
      <dgm:prSet/>
      <dgm:spPr/>
      <dgm:t>
        <a:bodyPr/>
        <a:lstStyle/>
        <a:p>
          <a:endParaRPr lang="ru-RU"/>
        </a:p>
      </dgm:t>
    </dgm:pt>
    <dgm:pt modelId="{8A6CF765-6203-4F5C-BAE3-4E125DFD2F33}" type="sibTrans" cxnId="{31A135CD-8332-4086-943E-45EF0F45D0BD}">
      <dgm:prSet/>
      <dgm:spPr/>
      <dgm:t>
        <a:bodyPr/>
        <a:lstStyle/>
        <a:p>
          <a:endParaRPr lang="ru-RU"/>
        </a:p>
      </dgm:t>
    </dgm:pt>
    <dgm:pt modelId="{6101CECA-289F-4F09-B8E6-541244305C3E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ru-RU" sz="1600" b="1" dirty="0">
              <a:solidFill>
                <a:schemeClr val="tx1"/>
              </a:solidFill>
              <a:latin typeface="Century Gothic" panose="020B0502020202020204" pitchFamily="34" charset="0"/>
            </a:rPr>
            <a:t>15 муниципальных образований</a:t>
          </a:r>
        </a:p>
      </dgm:t>
    </dgm:pt>
    <dgm:pt modelId="{376BD8F8-4EE0-4DB6-BD8F-2BBBE69D9E76}" type="parTrans" cxnId="{15495B4C-8393-435A-8D0F-14F22221CD13}">
      <dgm:prSet/>
      <dgm:spPr/>
      <dgm:t>
        <a:bodyPr/>
        <a:lstStyle/>
        <a:p>
          <a:endParaRPr lang="ru-RU"/>
        </a:p>
      </dgm:t>
    </dgm:pt>
    <dgm:pt modelId="{1A970D01-634C-4BEF-969A-E03DE42D2284}" type="sibTrans" cxnId="{15495B4C-8393-435A-8D0F-14F22221CD13}">
      <dgm:prSet/>
      <dgm:spPr/>
      <dgm:t>
        <a:bodyPr/>
        <a:lstStyle/>
        <a:p>
          <a:endParaRPr lang="ru-RU"/>
        </a:p>
      </dgm:t>
    </dgm:pt>
    <dgm:pt modelId="{08CEE9E8-A018-483C-9319-1CE831E8B67C}" type="pres">
      <dgm:prSet presAssocID="{7C5D0466-5E3C-4F93-8C83-5C754ACB42B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16CE6-6BB3-46F4-9694-2A8AE476B2AF}" type="pres">
      <dgm:prSet presAssocID="{7C5D0466-5E3C-4F93-8C83-5C754ACB42BC}" presName="diamond" presStyleLbl="bgShp" presStyleIdx="0" presStyleCnt="1"/>
      <dgm:spPr>
        <a:solidFill>
          <a:schemeClr val="bg1">
            <a:lumMod val="95000"/>
          </a:schemeClr>
        </a:solidFill>
      </dgm:spPr>
    </dgm:pt>
    <dgm:pt modelId="{8A0A00E6-E743-47C4-8012-C804CAB44F3E}" type="pres">
      <dgm:prSet presAssocID="{7C5D0466-5E3C-4F93-8C83-5C754ACB42BC}" presName="quad1" presStyleLbl="node1" presStyleIdx="0" presStyleCnt="4" custScaleX="102211" custScaleY="1022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93412-8AD8-48A5-833E-716C29911395}" type="pres">
      <dgm:prSet presAssocID="{7C5D0466-5E3C-4F93-8C83-5C754ACB42BC}" presName="quad2" presStyleLbl="node1" presStyleIdx="1" presStyleCnt="4" custScaleX="102211" custScaleY="102211" custLinFactNeighborX="1169" custLinFactNeighborY="-3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FFBCC-84CB-47BD-A45D-CF5FDF704814}" type="pres">
      <dgm:prSet presAssocID="{7C5D0466-5E3C-4F93-8C83-5C754ACB42BC}" presName="quad3" presStyleLbl="node1" presStyleIdx="2" presStyleCnt="4" custScaleX="102211" custScaleY="1022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36F34-0658-43E5-A0F0-4DFDA98CDC78}" type="pres">
      <dgm:prSet presAssocID="{7C5D0466-5E3C-4F93-8C83-5C754ACB42BC}" presName="quad4" presStyleLbl="node1" presStyleIdx="3" presStyleCnt="4" custScaleX="102211" custScaleY="102211" custLinFactNeighborY="-11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4B0D4D-B1F9-4EFD-8CB1-B641533380AF}" type="presOf" srcId="{7C5D0466-5E3C-4F93-8C83-5C754ACB42BC}" destId="{08CEE9E8-A018-483C-9319-1CE831E8B67C}" srcOrd="0" destOrd="0" presId="urn:microsoft.com/office/officeart/2005/8/layout/matrix3"/>
    <dgm:cxn modelId="{9BDC7CB4-3BA4-4B1D-9571-230C6D681391}" type="presOf" srcId="{60868CEB-E993-4CEA-9733-52AAE897A88A}" destId="{A0893412-8AD8-48A5-833E-716C29911395}" srcOrd="0" destOrd="0" presId="urn:microsoft.com/office/officeart/2005/8/layout/matrix3"/>
    <dgm:cxn modelId="{B05C260B-16EC-42DE-98D8-77C35117A3D4}" type="presOf" srcId="{8F692A71-C41B-4D2B-9277-AFD2D9D70DDB}" destId="{B11FFBCC-84CB-47BD-A45D-CF5FDF704814}" srcOrd="0" destOrd="0" presId="urn:microsoft.com/office/officeart/2005/8/layout/matrix3"/>
    <dgm:cxn modelId="{C6979E5D-12FD-41CE-8D96-234C56E3D6F5}" type="presOf" srcId="{A4B0D68C-AF6C-4F37-AD6A-6C782FC31FD7}" destId="{8A0A00E6-E743-47C4-8012-C804CAB44F3E}" srcOrd="0" destOrd="0" presId="urn:microsoft.com/office/officeart/2005/8/layout/matrix3"/>
    <dgm:cxn modelId="{3EA8E330-E45C-447B-B429-4951503A1A1D}" srcId="{7C5D0466-5E3C-4F93-8C83-5C754ACB42BC}" destId="{60868CEB-E993-4CEA-9733-52AAE897A88A}" srcOrd="1" destOrd="0" parTransId="{C53C9F89-02EA-419F-B67D-B62F8C5F4ED0}" sibTransId="{457197E5-4E82-46A7-8ADE-26BBD362738F}"/>
    <dgm:cxn modelId="{5F2FDB13-5200-4A34-BEDF-259A117E161C}" type="presOf" srcId="{6101CECA-289F-4F09-B8E6-541244305C3E}" destId="{20B36F34-0658-43E5-A0F0-4DFDA98CDC78}" srcOrd="0" destOrd="0" presId="urn:microsoft.com/office/officeart/2005/8/layout/matrix3"/>
    <dgm:cxn modelId="{31A135CD-8332-4086-943E-45EF0F45D0BD}" srcId="{7C5D0466-5E3C-4F93-8C83-5C754ACB42BC}" destId="{8F692A71-C41B-4D2B-9277-AFD2D9D70DDB}" srcOrd="2" destOrd="0" parTransId="{E3757C74-BE4F-4940-B0F7-23805BCF5C1E}" sibTransId="{8A6CF765-6203-4F5C-BAE3-4E125DFD2F33}"/>
    <dgm:cxn modelId="{15495B4C-8393-435A-8D0F-14F22221CD13}" srcId="{7C5D0466-5E3C-4F93-8C83-5C754ACB42BC}" destId="{6101CECA-289F-4F09-B8E6-541244305C3E}" srcOrd="3" destOrd="0" parTransId="{376BD8F8-4EE0-4DB6-BD8F-2BBBE69D9E76}" sibTransId="{1A970D01-634C-4BEF-969A-E03DE42D2284}"/>
    <dgm:cxn modelId="{387FDA6F-EFDC-4761-BD20-AFA1E9A20F27}" srcId="{7C5D0466-5E3C-4F93-8C83-5C754ACB42BC}" destId="{A4B0D68C-AF6C-4F37-AD6A-6C782FC31FD7}" srcOrd="0" destOrd="0" parTransId="{9E140F82-4848-4CA4-A456-618A25112FA7}" sibTransId="{D2805059-F15C-48E0-AC21-E1131ED321E3}"/>
    <dgm:cxn modelId="{B0737D71-FC2B-445F-90A7-55F573305C89}" type="presParOf" srcId="{08CEE9E8-A018-483C-9319-1CE831E8B67C}" destId="{4E816CE6-6BB3-46F4-9694-2A8AE476B2AF}" srcOrd="0" destOrd="0" presId="urn:microsoft.com/office/officeart/2005/8/layout/matrix3"/>
    <dgm:cxn modelId="{C06589E0-C3ED-4A9B-8E36-0D6710012448}" type="presParOf" srcId="{08CEE9E8-A018-483C-9319-1CE831E8B67C}" destId="{8A0A00E6-E743-47C4-8012-C804CAB44F3E}" srcOrd="1" destOrd="0" presId="urn:microsoft.com/office/officeart/2005/8/layout/matrix3"/>
    <dgm:cxn modelId="{86518082-0AAD-4463-9495-B853316A05DF}" type="presParOf" srcId="{08CEE9E8-A018-483C-9319-1CE831E8B67C}" destId="{A0893412-8AD8-48A5-833E-716C29911395}" srcOrd="2" destOrd="0" presId="urn:microsoft.com/office/officeart/2005/8/layout/matrix3"/>
    <dgm:cxn modelId="{36B5666E-9D4E-4C03-9D6B-13B24812625C}" type="presParOf" srcId="{08CEE9E8-A018-483C-9319-1CE831E8B67C}" destId="{B11FFBCC-84CB-47BD-A45D-CF5FDF704814}" srcOrd="3" destOrd="0" presId="urn:microsoft.com/office/officeart/2005/8/layout/matrix3"/>
    <dgm:cxn modelId="{12A0DBC2-B197-4D8B-8016-0B7CCF61BA9C}" type="presParOf" srcId="{08CEE9E8-A018-483C-9319-1CE831E8B67C}" destId="{20B36F34-0658-43E5-A0F0-4DFDA98CDC78}" srcOrd="4" destOrd="0" presId="urn:microsoft.com/office/officeart/2005/8/layout/matrix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1EFE66-EEC1-4AD7-BD6B-008C2DA0840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1F3237-296E-4DF9-8E3A-0205059460C1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rPr>
            <a:t>Породы</a:t>
          </a:r>
        </a:p>
      </dgm:t>
    </dgm:pt>
    <dgm:pt modelId="{CA660588-D09F-4A88-9354-748705A83C73}" type="parTrans" cxnId="{B99C3949-B978-4508-87C8-C5A9AD759D55}">
      <dgm:prSet/>
      <dgm:spPr/>
      <dgm:t>
        <a:bodyPr/>
        <a:lstStyle/>
        <a:p>
          <a:endParaRPr lang="ru-RU"/>
        </a:p>
      </dgm:t>
    </dgm:pt>
    <dgm:pt modelId="{9325D861-E938-4E0B-BA46-E582223D5319}" type="sibTrans" cxnId="{B99C3949-B978-4508-87C8-C5A9AD759D55}">
      <dgm:prSet/>
      <dgm:spPr/>
      <dgm:t>
        <a:bodyPr/>
        <a:lstStyle/>
        <a:p>
          <a:endParaRPr lang="ru-RU"/>
        </a:p>
      </dgm:t>
    </dgm:pt>
    <dgm:pt modelId="{B9C013BC-2D36-471E-A6FE-7EE22E93948E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Хвойные 18%</a:t>
          </a:r>
        </a:p>
      </dgm:t>
    </dgm:pt>
    <dgm:pt modelId="{89FBAEA0-22B9-4B2D-A4A0-1AE556DF7211}" type="parTrans" cxnId="{2BB8959E-4DCB-424F-9C8F-2C3F077358E8}">
      <dgm:prSet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80AD5282-0EC8-4276-B5CF-98E11C23C44A}" type="sibTrans" cxnId="{2BB8959E-4DCB-424F-9C8F-2C3F077358E8}">
      <dgm:prSet/>
      <dgm:spPr/>
      <dgm:t>
        <a:bodyPr/>
        <a:lstStyle/>
        <a:p>
          <a:endParaRPr lang="ru-RU"/>
        </a:p>
      </dgm:t>
    </dgm:pt>
    <dgm:pt modelId="{7B8A8689-9457-4932-8A93-C693387A01F0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Твердые лиственные 80%: </a:t>
          </a:r>
        </a:p>
        <a:p>
          <a:pPr algn="l"/>
          <a:r>
            <a: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дуб и липа</a:t>
          </a:r>
        </a:p>
      </dgm:t>
    </dgm:pt>
    <dgm:pt modelId="{EA1112EE-2AD9-4A00-B951-FA45F36ED871}" type="parTrans" cxnId="{B13AD23A-19DD-4C21-BAE4-04893C98640B}">
      <dgm:prSet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C9B69AFA-08FD-4176-9116-83CA3D764859}" type="sibTrans" cxnId="{B13AD23A-19DD-4C21-BAE4-04893C98640B}">
      <dgm:prSet/>
      <dgm:spPr/>
      <dgm:t>
        <a:bodyPr/>
        <a:lstStyle/>
        <a:p>
          <a:endParaRPr lang="ru-RU"/>
        </a:p>
      </dgm:t>
    </dgm:pt>
    <dgm:pt modelId="{0518B847-A7F5-46A5-ABF5-7E882FD14A55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Меловая сосна борется с эрозией на Приволжской равнине</a:t>
          </a:r>
        </a:p>
      </dgm:t>
    </dgm:pt>
    <dgm:pt modelId="{588FDE69-A1CC-46EA-962B-9CAC29B4117D}" type="parTrans" cxnId="{F8E9ADFA-66FE-4D23-AC8E-800E5399B090}">
      <dgm:prSet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AB5602CD-8AE1-42C2-BAF2-5046A477FEEC}" type="sibTrans" cxnId="{F8E9ADFA-66FE-4D23-AC8E-800E5399B090}">
      <dgm:prSet/>
      <dgm:spPr/>
      <dgm:t>
        <a:bodyPr/>
        <a:lstStyle/>
        <a:p>
          <a:endParaRPr lang="ru-RU"/>
        </a:p>
      </dgm:t>
    </dgm:pt>
    <dgm:pt modelId="{423205D9-AB2C-4B9C-A83C-581030070484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Средняя лесистость 20,8%</a:t>
          </a:r>
        </a:p>
      </dgm:t>
    </dgm:pt>
    <dgm:pt modelId="{9B2FE69B-C218-462B-B7DC-5E72D99B107A}" type="parTrans" cxnId="{3E774925-4970-4F55-945A-D9024B8E2344}">
      <dgm:prSet/>
      <dgm:spPr>
        <a:solidFill>
          <a:srgbClr val="9D3535"/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54731323-1F04-4D24-8FC1-8CC56169FF30}" type="sibTrans" cxnId="{3E774925-4970-4F55-945A-D9024B8E2344}">
      <dgm:prSet/>
      <dgm:spPr/>
      <dgm:t>
        <a:bodyPr/>
        <a:lstStyle/>
        <a:p>
          <a:endParaRPr lang="ru-RU"/>
        </a:p>
      </dgm:t>
    </dgm:pt>
    <dgm:pt modelId="{DEC6A91A-AFFA-4A9B-8163-82E740ADED4C}" type="pres">
      <dgm:prSet presAssocID="{881EFE66-EEC1-4AD7-BD6B-008C2DA0840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4F26F5E-5A70-4914-9540-0E2FCF9ADC09}" type="pres">
      <dgm:prSet presAssocID="{F31F3237-296E-4DF9-8E3A-0205059460C1}" presName="root" presStyleCnt="0"/>
      <dgm:spPr/>
    </dgm:pt>
    <dgm:pt modelId="{17A0443B-AB31-42DE-BA91-03C978F0F528}" type="pres">
      <dgm:prSet presAssocID="{F31F3237-296E-4DF9-8E3A-0205059460C1}" presName="rootComposite" presStyleCnt="0"/>
      <dgm:spPr/>
    </dgm:pt>
    <dgm:pt modelId="{56CA3759-BD91-4106-845D-E691177E4FE9}" type="pres">
      <dgm:prSet presAssocID="{F31F3237-296E-4DF9-8E3A-0205059460C1}" presName="rootText" presStyleLbl="node1" presStyleIdx="0" presStyleCnt="1" custScaleX="99717" custScaleY="45043"/>
      <dgm:spPr>
        <a:prstGeom prst="flowChartTerminator">
          <a:avLst/>
        </a:prstGeom>
      </dgm:spPr>
      <dgm:t>
        <a:bodyPr/>
        <a:lstStyle/>
        <a:p>
          <a:endParaRPr lang="ru-RU"/>
        </a:p>
      </dgm:t>
    </dgm:pt>
    <dgm:pt modelId="{5CA2A452-1699-4F21-A6F8-E2AF0D5BEC06}" type="pres">
      <dgm:prSet presAssocID="{F31F3237-296E-4DF9-8E3A-0205059460C1}" presName="rootConnector" presStyleLbl="node1" presStyleIdx="0" presStyleCnt="1"/>
      <dgm:spPr/>
      <dgm:t>
        <a:bodyPr/>
        <a:lstStyle/>
        <a:p>
          <a:endParaRPr lang="ru-RU"/>
        </a:p>
      </dgm:t>
    </dgm:pt>
    <dgm:pt modelId="{821091E7-88E4-4283-B680-51B87ABA0471}" type="pres">
      <dgm:prSet presAssocID="{F31F3237-296E-4DF9-8E3A-0205059460C1}" presName="childShape" presStyleCnt="0"/>
      <dgm:spPr/>
    </dgm:pt>
    <dgm:pt modelId="{41DCBA42-CB76-4DC7-83E6-E3A6330CC9F3}" type="pres">
      <dgm:prSet presAssocID="{89FBAEA0-22B9-4B2D-A4A0-1AE556DF7211}" presName="Name13" presStyleLbl="parChTrans1D2" presStyleIdx="0" presStyleCnt="4"/>
      <dgm:spPr/>
      <dgm:t>
        <a:bodyPr/>
        <a:lstStyle/>
        <a:p>
          <a:endParaRPr lang="ru-RU"/>
        </a:p>
      </dgm:t>
    </dgm:pt>
    <dgm:pt modelId="{6A7C0C36-6666-4EBC-9A06-1F964EC4BC4F}" type="pres">
      <dgm:prSet presAssocID="{B9C013BC-2D36-471E-A6FE-7EE22E93948E}" presName="childText" presStyleLbl="bgAcc1" presStyleIdx="0" presStyleCnt="4" custScaleX="110555" custScaleY="25270" custLinFactNeighborX="3284" custLinFactNeighborY="1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B6527-DB7F-4E1C-9E0B-7FFA20356E2D}" type="pres">
      <dgm:prSet presAssocID="{EA1112EE-2AD9-4A00-B951-FA45F36ED871}" presName="Name13" presStyleLbl="parChTrans1D2" presStyleIdx="1" presStyleCnt="4"/>
      <dgm:spPr/>
      <dgm:t>
        <a:bodyPr/>
        <a:lstStyle/>
        <a:p>
          <a:endParaRPr lang="ru-RU"/>
        </a:p>
      </dgm:t>
    </dgm:pt>
    <dgm:pt modelId="{7438B7BD-8639-47D6-80B4-364FB3155311}" type="pres">
      <dgm:prSet presAssocID="{7B8A8689-9457-4932-8A93-C693387A01F0}" presName="childText" presStyleLbl="bgAcc1" presStyleIdx="1" presStyleCnt="4" custScaleX="110619" custScaleY="25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1FC38-904B-470A-80F7-D575FB0184B9}" type="pres">
      <dgm:prSet presAssocID="{588FDE69-A1CC-46EA-962B-9CAC29B4117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7DAACEAF-992F-44F2-AA03-04FF61BDA2E0}" type="pres">
      <dgm:prSet presAssocID="{0518B847-A7F5-46A5-ABF5-7E882FD14A55}" presName="childText" presStyleLbl="bgAcc1" presStyleIdx="2" presStyleCnt="4" custScaleX="108430" custScaleY="25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61CBA-90E7-40E3-A24B-A8FE13FED4EC}" type="pres">
      <dgm:prSet presAssocID="{9B2FE69B-C218-462B-B7DC-5E72D99B107A}" presName="Name13" presStyleLbl="parChTrans1D2" presStyleIdx="3" presStyleCnt="4"/>
      <dgm:spPr/>
      <dgm:t>
        <a:bodyPr/>
        <a:lstStyle/>
        <a:p>
          <a:endParaRPr lang="ru-RU"/>
        </a:p>
      </dgm:t>
    </dgm:pt>
    <dgm:pt modelId="{EE6830CC-A8E4-488B-85AE-5B8834E4736E}" type="pres">
      <dgm:prSet presAssocID="{423205D9-AB2C-4B9C-A83C-581030070484}" presName="childText" presStyleLbl="bgAcc1" presStyleIdx="3" presStyleCnt="4" custScaleX="111495" custScaleY="20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99D55E-7B57-4D25-BC3F-92124B8DB977}" type="presOf" srcId="{423205D9-AB2C-4B9C-A83C-581030070484}" destId="{EE6830CC-A8E4-488B-85AE-5B8834E4736E}" srcOrd="0" destOrd="0" presId="urn:microsoft.com/office/officeart/2005/8/layout/hierarchy3"/>
    <dgm:cxn modelId="{7EBC3D82-0CE9-455D-B0B3-88EC2B24FAA3}" type="presOf" srcId="{0518B847-A7F5-46A5-ABF5-7E882FD14A55}" destId="{7DAACEAF-992F-44F2-AA03-04FF61BDA2E0}" srcOrd="0" destOrd="0" presId="urn:microsoft.com/office/officeart/2005/8/layout/hierarchy3"/>
    <dgm:cxn modelId="{01BEC4E6-32A6-4FBE-BCDF-3C6A07EE891F}" type="presOf" srcId="{EA1112EE-2AD9-4A00-B951-FA45F36ED871}" destId="{2FAB6527-DB7F-4E1C-9E0B-7FFA20356E2D}" srcOrd="0" destOrd="0" presId="urn:microsoft.com/office/officeart/2005/8/layout/hierarchy3"/>
    <dgm:cxn modelId="{E525A4F2-CA74-48E8-8383-51D1C99E246C}" type="presOf" srcId="{7B8A8689-9457-4932-8A93-C693387A01F0}" destId="{7438B7BD-8639-47D6-80B4-364FB3155311}" srcOrd="0" destOrd="0" presId="urn:microsoft.com/office/officeart/2005/8/layout/hierarchy3"/>
    <dgm:cxn modelId="{E50DA24B-6B6A-4CB4-B909-0ED38E97045D}" type="presOf" srcId="{9B2FE69B-C218-462B-B7DC-5E72D99B107A}" destId="{19461CBA-90E7-40E3-A24B-A8FE13FED4EC}" srcOrd="0" destOrd="0" presId="urn:microsoft.com/office/officeart/2005/8/layout/hierarchy3"/>
    <dgm:cxn modelId="{56610A1A-7EFC-4749-A096-2BFF0CE63DE1}" type="presOf" srcId="{588FDE69-A1CC-46EA-962B-9CAC29B4117D}" destId="{1611FC38-904B-470A-80F7-D575FB0184B9}" srcOrd="0" destOrd="0" presId="urn:microsoft.com/office/officeart/2005/8/layout/hierarchy3"/>
    <dgm:cxn modelId="{B13AD23A-19DD-4C21-BAE4-04893C98640B}" srcId="{F31F3237-296E-4DF9-8E3A-0205059460C1}" destId="{7B8A8689-9457-4932-8A93-C693387A01F0}" srcOrd="1" destOrd="0" parTransId="{EA1112EE-2AD9-4A00-B951-FA45F36ED871}" sibTransId="{C9B69AFA-08FD-4176-9116-83CA3D764859}"/>
    <dgm:cxn modelId="{3E774925-4970-4F55-945A-D9024B8E2344}" srcId="{F31F3237-296E-4DF9-8E3A-0205059460C1}" destId="{423205D9-AB2C-4B9C-A83C-581030070484}" srcOrd="3" destOrd="0" parTransId="{9B2FE69B-C218-462B-B7DC-5E72D99B107A}" sibTransId="{54731323-1F04-4D24-8FC1-8CC56169FF30}"/>
    <dgm:cxn modelId="{5FE71BA4-20B9-4B07-ADF5-DD33093E53E3}" type="presOf" srcId="{89FBAEA0-22B9-4B2D-A4A0-1AE556DF7211}" destId="{41DCBA42-CB76-4DC7-83E6-E3A6330CC9F3}" srcOrd="0" destOrd="0" presId="urn:microsoft.com/office/officeart/2005/8/layout/hierarchy3"/>
    <dgm:cxn modelId="{FD2D154B-CD2D-4199-BD67-4181365FBB21}" type="presOf" srcId="{881EFE66-EEC1-4AD7-BD6B-008C2DA0840F}" destId="{DEC6A91A-AFFA-4A9B-8163-82E740ADED4C}" srcOrd="0" destOrd="0" presId="urn:microsoft.com/office/officeart/2005/8/layout/hierarchy3"/>
    <dgm:cxn modelId="{86272281-6107-4477-80CA-101344A47DC8}" type="presOf" srcId="{F31F3237-296E-4DF9-8E3A-0205059460C1}" destId="{5CA2A452-1699-4F21-A6F8-E2AF0D5BEC06}" srcOrd="1" destOrd="0" presId="urn:microsoft.com/office/officeart/2005/8/layout/hierarchy3"/>
    <dgm:cxn modelId="{759C7A37-E4BA-406A-AE1B-7042E1F2210E}" type="presOf" srcId="{F31F3237-296E-4DF9-8E3A-0205059460C1}" destId="{56CA3759-BD91-4106-845D-E691177E4FE9}" srcOrd="0" destOrd="0" presId="urn:microsoft.com/office/officeart/2005/8/layout/hierarchy3"/>
    <dgm:cxn modelId="{F8E9ADFA-66FE-4D23-AC8E-800E5399B090}" srcId="{F31F3237-296E-4DF9-8E3A-0205059460C1}" destId="{0518B847-A7F5-46A5-ABF5-7E882FD14A55}" srcOrd="2" destOrd="0" parTransId="{588FDE69-A1CC-46EA-962B-9CAC29B4117D}" sibTransId="{AB5602CD-8AE1-42C2-BAF2-5046A477FEEC}"/>
    <dgm:cxn modelId="{2BB8959E-4DCB-424F-9C8F-2C3F077358E8}" srcId="{F31F3237-296E-4DF9-8E3A-0205059460C1}" destId="{B9C013BC-2D36-471E-A6FE-7EE22E93948E}" srcOrd="0" destOrd="0" parTransId="{89FBAEA0-22B9-4B2D-A4A0-1AE556DF7211}" sibTransId="{80AD5282-0EC8-4276-B5CF-98E11C23C44A}"/>
    <dgm:cxn modelId="{B99C3949-B978-4508-87C8-C5A9AD759D55}" srcId="{881EFE66-EEC1-4AD7-BD6B-008C2DA0840F}" destId="{F31F3237-296E-4DF9-8E3A-0205059460C1}" srcOrd="0" destOrd="0" parTransId="{CA660588-D09F-4A88-9354-748705A83C73}" sibTransId="{9325D861-E938-4E0B-BA46-E582223D5319}"/>
    <dgm:cxn modelId="{8D3E8E54-E3C7-463C-8E34-13D6F7B82225}" type="presOf" srcId="{B9C013BC-2D36-471E-A6FE-7EE22E93948E}" destId="{6A7C0C36-6666-4EBC-9A06-1F964EC4BC4F}" srcOrd="0" destOrd="0" presId="urn:microsoft.com/office/officeart/2005/8/layout/hierarchy3"/>
    <dgm:cxn modelId="{D61BE7ED-9EC7-4EE8-A0D4-0A01EB32A011}" type="presParOf" srcId="{DEC6A91A-AFFA-4A9B-8163-82E740ADED4C}" destId="{44F26F5E-5A70-4914-9540-0E2FCF9ADC09}" srcOrd="0" destOrd="0" presId="urn:microsoft.com/office/officeart/2005/8/layout/hierarchy3"/>
    <dgm:cxn modelId="{F3C895A0-D056-4557-A21A-6F513F70EC40}" type="presParOf" srcId="{44F26F5E-5A70-4914-9540-0E2FCF9ADC09}" destId="{17A0443B-AB31-42DE-BA91-03C978F0F528}" srcOrd="0" destOrd="0" presId="urn:microsoft.com/office/officeart/2005/8/layout/hierarchy3"/>
    <dgm:cxn modelId="{F3C74F13-33C8-4EAC-92C5-C1E082EDF528}" type="presParOf" srcId="{17A0443B-AB31-42DE-BA91-03C978F0F528}" destId="{56CA3759-BD91-4106-845D-E691177E4FE9}" srcOrd="0" destOrd="0" presId="urn:microsoft.com/office/officeart/2005/8/layout/hierarchy3"/>
    <dgm:cxn modelId="{2E235610-571F-48F6-9AAA-890C5BA685BC}" type="presParOf" srcId="{17A0443B-AB31-42DE-BA91-03C978F0F528}" destId="{5CA2A452-1699-4F21-A6F8-E2AF0D5BEC06}" srcOrd="1" destOrd="0" presId="urn:microsoft.com/office/officeart/2005/8/layout/hierarchy3"/>
    <dgm:cxn modelId="{FF098CB6-AF56-4C0B-A6EC-F03FF2BFF8CF}" type="presParOf" srcId="{44F26F5E-5A70-4914-9540-0E2FCF9ADC09}" destId="{821091E7-88E4-4283-B680-51B87ABA0471}" srcOrd="1" destOrd="0" presId="urn:microsoft.com/office/officeart/2005/8/layout/hierarchy3"/>
    <dgm:cxn modelId="{C86C2FE9-239A-41B6-BCBD-51BA653A234C}" type="presParOf" srcId="{821091E7-88E4-4283-B680-51B87ABA0471}" destId="{41DCBA42-CB76-4DC7-83E6-E3A6330CC9F3}" srcOrd="0" destOrd="0" presId="urn:microsoft.com/office/officeart/2005/8/layout/hierarchy3"/>
    <dgm:cxn modelId="{23A01602-45BF-4541-B4B8-C7EE8EC853A8}" type="presParOf" srcId="{821091E7-88E4-4283-B680-51B87ABA0471}" destId="{6A7C0C36-6666-4EBC-9A06-1F964EC4BC4F}" srcOrd="1" destOrd="0" presId="urn:microsoft.com/office/officeart/2005/8/layout/hierarchy3"/>
    <dgm:cxn modelId="{7344A290-E45F-4AAA-9327-6881670CD562}" type="presParOf" srcId="{821091E7-88E4-4283-B680-51B87ABA0471}" destId="{2FAB6527-DB7F-4E1C-9E0B-7FFA20356E2D}" srcOrd="2" destOrd="0" presId="urn:microsoft.com/office/officeart/2005/8/layout/hierarchy3"/>
    <dgm:cxn modelId="{EEB7386F-643B-4D5C-B486-88BF9214FBB0}" type="presParOf" srcId="{821091E7-88E4-4283-B680-51B87ABA0471}" destId="{7438B7BD-8639-47D6-80B4-364FB3155311}" srcOrd="3" destOrd="0" presId="urn:microsoft.com/office/officeart/2005/8/layout/hierarchy3"/>
    <dgm:cxn modelId="{2B8A2574-A585-4242-B26B-65C380B62596}" type="presParOf" srcId="{821091E7-88E4-4283-B680-51B87ABA0471}" destId="{1611FC38-904B-470A-80F7-D575FB0184B9}" srcOrd="4" destOrd="0" presId="urn:microsoft.com/office/officeart/2005/8/layout/hierarchy3"/>
    <dgm:cxn modelId="{9952F121-D8D8-46EE-BAB6-7FFB68684DC8}" type="presParOf" srcId="{821091E7-88E4-4283-B680-51B87ABA0471}" destId="{7DAACEAF-992F-44F2-AA03-04FF61BDA2E0}" srcOrd="5" destOrd="0" presId="urn:microsoft.com/office/officeart/2005/8/layout/hierarchy3"/>
    <dgm:cxn modelId="{3BC96D2B-6C1E-4426-8BB4-11233E87ED01}" type="presParOf" srcId="{821091E7-88E4-4283-B680-51B87ABA0471}" destId="{19461CBA-90E7-40E3-A24B-A8FE13FED4EC}" srcOrd="6" destOrd="0" presId="urn:microsoft.com/office/officeart/2005/8/layout/hierarchy3"/>
    <dgm:cxn modelId="{FB425BEF-9121-4783-B17C-29B463CF1C74}" type="presParOf" srcId="{821091E7-88E4-4283-B680-51B87ABA0471}" destId="{EE6830CC-A8E4-488B-85AE-5B8834E4736E}" srcOrd="7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1EFE66-EEC1-4AD7-BD6B-008C2DA0840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1F3237-296E-4DF9-8E3A-0205059460C1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6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rPr>
            <a:t>Наиболее  лесистые муниципальные образования</a:t>
          </a:r>
        </a:p>
      </dgm:t>
    </dgm:pt>
    <dgm:pt modelId="{CA660588-D09F-4A88-9354-748705A83C73}" type="parTrans" cxnId="{B99C3949-B978-4508-87C8-C5A9AD759D55}">
      <dgm:prSet/>
      <dgm:spPr/>
      <dgm:t>
        <a:bodyPr/>
        <a:lstStyle/>
        <a:p>
          <a:endParaRPr lang="ru-RU"/>
        </a:p>
      </dgm:t>
    </dgm:pt>
    <dgm:pt modelId="{9325D861-E938-4E0B-BA46-E582223D5319}" type="sibTrans" cxnId="{B99C3949-B978-4508-87C8-C5A9AD759D55}">
      <dgm:prSet/>
      <dgm:spPr/>
      <dgm:t>
        <a:bodyPr/>
        <a:lstStyle/>
        <a:p>
          <a:endParaRPr lang="ru-RU"/>
        </a:p>
      </dgm:t>
    </dgm:pt>
    <dgm:pt modelId="{B9C013BC-2D36-471E-A6FE-7EE22E93948E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Черкасское</a:t>
          </a:r>
        </a:p>
      </dgm:t>
    </dgm:pt>
    <dgm:pt modelId="{89FBAEA0-22B9-4B2D-A4A0-1AE556DF7211}" type="parTrans" cxnId="{2BB8959E-4DCB-424F-9C8F-2C3F077358E8}">
      <dgm:prSet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80AD5282-0EC8-4276-B5CF-98E11C23C44A}" type="sibTrans" cxnId="{2BB8959E-4DCB-424F-9C8F-2C3F077358E8}">
      <dgm:prSet/>
      <dgm:spPr/>
      <dgm:t>
        <a:bodyPr/>
        <a:lstStyle/>
        <a:p>
          <a:endParaRPr lang="ru-RU"/>
        </a:p>
      </dgm:t>
    </dgm:pt>
    <dgm:pt modelId="{7B8A8689-9457-4932-8A93-C693387A01F0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Терсинское</a:t>
          </a:r>
        </a:p>
      </dgm:t>
    </dgm:pt>
    <dgm:pt modelId="{EA1112EE-2AD9-4A00-B951-FA45F36ED871}" type="parTrans" cxnId="{B13AD23A-19DD-4C21-BAE4-04893C98640B}">
      <dgm:prSet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C9B69AFA-08FD-4176-9116-83CA3D764859}" type="sibTrans" cxnId="{B13AD23A-19DD-4C21-BAE4-04893C98640B}">
      <dgm:prSet/>
      <dgm:spPr/>
      <dgm:t>
        <a:bodyPr/>
        <a:lstStyle/>
        <a:p>
          <a:endParaRPr lang="ru-RU"/>
        </a:p>
      </dgm:t>
    </dgm:pt>
    <dgm:pt modelId="{0518B847-A7F5-46A5-ABF5-7E882FD14A55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Белогорновское</a:t>
          </a:r>
        </a:p>
      </dgm:t>
    </dgm:pt>
    <dgm:pt modelId="{588FDE69-A1CC-46EA-962B-9CAC29B4117D}" type="parTrans" cxnId="{F8E9ADFA-66FE-4D23-AC8E-800E5399B090}">
      <dgm:prSet/>
      <dgm:spPr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AB5602CD-8AE1-42C2-BAF2-5046A477FEEC}" type="sibTrans" cxnId="{F8E9ADFA-66FE-4D23-AC8E-800E5399B090}">
      <dgm:prSet/>
      <dgm:spPr/>
      <dgm:t>
        <a:bodyPr/>
        <a:lstStyle/>
        <a:p>
          <a:endParaRPr lang="ru-RU"/>
        </a:p>
      </dgm:t>
    </dgm:pt>
    <dgm:pt modelId="{423205D9-AB2C-4B9C-A83C-581030070484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Куриловское и Колоярское</a:t>
          </a:r>
        </a:p>
      </dgm:t>
    </dgm:pt>
    <dgm:pt modelId="{9B2FE69B-C218-462B-B7DC-5E72D99B107A}" type="parTrans" cxnId="{3E774925-4970-4F55-945A-D9024B8E2344}">
      <dgm:prSet/>
      <dgm:spPr>
        <a:solidFill>
          <a:srgbClr val="9D3535"/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54731323-1F04-4D24-8FC1-8CC56169FF30}" type="sibTrans" cxnId="{3E774925-4970-4F55-945A-D9024B8E2344}">
      <dgm:prSet/>
      <dgm:spPr/>
      <dgm:t>
        <a:bodyPr/>
        <a:lstStyle/>
        <a:p>
          <a:endParaRPr lang="ru-RU"/>
        </a:p>
      </dgm:t>
    </dgm:pt>
    <dgm:pt modelId="{DEC6A91A-AFFA-4A9B-8163-82E740ADED4C}" type="pres">
      <dgm:prSet presAssocID="{881EFE66-EEC1-4AD7-BD6B-008C2DA0840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4F26F5E-5A70-4914-9540-0E2FCF9ADC09}" type="pres">
      <dgm:prSet presAssocID="{F31F3237-296E-4DF9-8E3A-0205059460C1}" presName="root" presStyleCnt="0"/>
      <dgm:spPr/>
    </dgm:pt>
    <dgm:pt modelId="{17A0443B-AB31-42DE-BA91-03C978F0F528}" type="pres">
      <dgm:prSet presAssocID="{F31F3237-296E-4DF9-8E3A-0205059460C1}" presName="rootComposite" presStyleCnt="0"/>
      <dgm:spPr/>
    </dgm:pt>
    <dgm:pt modelId="{56CA3759-BD91-4106-845D-E691177E4FE9}" type="pres">
      <dgm:prSet presAssocID="{F31F3237-296E-4DF9-8E3A-0205059460C1}" presName="rootText" presStyleLbl="node1" presStyleIdx="0" presStyleCnt="1" custScaleX="156098" custScaleY="90966"/>
      <dgm:spPr>
        <a:prstGeom prst="flowChartTerminator">
          <a:avLst/>
        </a:prstGeom>
      </dgm:spPr>
      <dgm:t>
        <a:bodyPr/>
        <a:lstStyle/>
        <a:p>
          <a:endParaRPr lang="ru-RU"/>
        </a:p>
      </dgm:t>
    </dgm:pt>
    <dgm:pt modelId="{5CA2A452-1699-4F21-A6F8-E2AF0D5BEC06}" type="pres">
      <dgm:prSet presAssocID="{F31F3237-296E-4DF9-8E3A-0205059460C1}" presName="rootConnector" presStyleLbl="node1" presStyleIdx="0" presStyleCnt="1"/>
      <dgm:spPr/>
      <dgm:t>
        <a:bodyPr/>
        <a:lstStyle/>
        <a:p>
          <a:endParaRPr lang="ru-RU"/>
        </a:p>
      </dgm:t>
    </dgm:pt>
    <dgm:pt modelId="{821091E7-88E4-4283-B680-51B87ABA0471}" type="pres">
      <dgm:prSet presAssocID="{F31F3237-296E-4DF9-8E3A-0205059460C1}" presName="childShape" presStyleCnt="0"/>
      <dgm:spPr/>
    </dgm:pt>
    <dgm:pt modelId="{41DCBA42-CB76-4DC7-83E6-E3A6330CC9F3}" type="pres">
      <dgm:prSet presAssocID="{89FBAEA0-22B9-4B2D-A4A0-1AE556DF7211}" presName="Name13" presStyleLbl="parChTrans1D2" presStyleIdx="0" presStyleCnt="4"/>
      <dgm:spPr/>
      <dgm:t>
        <a:bodyPr/>
        <a:lstStyle/>
        <a:p>
          <a:endParaRPr lang="ru-RU"/>
        </a:p>
      </dgm:t>
    </dgm:pt>
    <dgm:pt modelId="{6A7C0C36-6666-4EBC-9A06-1F964EC4BC4F}" type="pres">
      <dgm:prSet presAssocID="{B9C013BC-2D36-471E-A6FE-7EE22E93948E}" presName="childText" presStyleLbl="bgAcc1" presStyleIdx="0" presStyleCnt="4" custScaleX="110555" custScaleY="25270" custLinFactNeighborX="3284" custLinFactNeighborY="1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B6527-DB7F-4E1C-9E0B-7FFA20356E2D}" type="pres">
      <dgm:prSet presAssocID="{EA1112EE-2AD9-4A00-B951-FA45F36ED871}" presName="Name13" presStyleLbl="parChTrans1D2" presStyleIdx="1" presStyleCnt="4"/>
      <dgm:spPr/>
      <dgm:t>
        <a:bodyPr/>
        <a:lstStyle/>
        <a:p>
          <a:endParaRPr lang="ru-RU"/>
        </a:p>
      </dgm:t>
    </dgm:pt>
    <dgm:pt modelId="{7438B7BD-8639-47D6-80B4-364FB3155311}" type="pres">
      <dgm:prSet presAssocID="{7B8A8689-9457-4932-8A93-C693387A01F0}" presName="childText" presStyleLbl="bgAcc1" presStyleIdx="1" presStyleCnt="4" custScaleX="110619" custScaleY="25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1FC38-904B-470A-80F7-D575FB0184B9}" type="pres">
      <dgm:prSet presAssocID="{588FDE69-A1CC-46EA-962B-9CAC29B4117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7DAACEAF-992F-44F2-AA03-04FF61BDA2E0}" type="pres">
      <dgm:prSet presAssocID="{0518B847-A7F5-46A5-ABF5-7E882FD14A55}" presName="childText" presStyleLbl="bgAcc1" presStyleIdx="2" presStyleCnt="4" custScaleX="108430" custScaleY="25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61CBA-90E7-40E3-A24B-A8FE13FED4EC}" type="pres">
      <dgm:prSet presAssocID="{9B2FE69B-C218-462B-B7DC-5E72D99B107A}" presName="Name13" presStyleLbl="parChTrans1D2" presStyleIdx="3" presStyleCnt="4"/>
      <dgm:spPr/>
      <dgm:t>
        <a:bodyPr/>
        <a:lstStyle/>
        <a:p>
          <a:endParaRPr lang="ru-RU"/>
        </a:p>
      </dgm:t>
    </dgm:pt>
    <dgm:pt modelId="{EE6830CC-A8E4-488B-85AE-5B8834E4736E}" type="pres">
      <dgm:prSet presAssocID="{423205D9-AB2C-4B9C-A83C-581030070484}" presName="childText" presStyleLbl="bgAcc1" presStyleIdx="3" presStyleCnt="4" custScaleX="111495" custScaleY="20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69C907-E162-429E-AA8D-C5AEE3E114DD}" type="presOf" srcId="{881EFE66-EEC1-4AD7-BD6B-008C2DA0840F}" destId="{DEC6A91A-AFFA-4A9B-8163-82E740ADED4C}" srcOrd="0" destOrd="0" presId="urn:microsoft.com/office/officeart/2005/8/layout/hierarchy3"/>
    <dgm:cxn modelId="{D9F71268-C0A3-4BF3-AE79-68C01E15E3CA}" type="presOf" srcId="{423205D9-AB2C-4B9C-A83C-581030070484}" destId="{EE6830CC-A8E4-488B-85AE-5B8834E4736E}" srcOrd="0" destOrd="0" presId="urn:microsoft.com/office/officeart/2005/8/layout/hierarchy3"/>
    <dgm:cxn modelId="{3E774925-4970-4F55-945A-D9024B8E2344}" srcId="{F31F3237-296E-4DF9-8E3A-0205059460C1}" destId="{423205D9-AB2C-4B9C-A83C-581030070484}" srcOrd="3" destOrd="0" parTransId="{9B2FE69B-C218-462B-B7DC-5E72D99B107A}" sibTransId="{54731323-1F04-4D24-8FC1-8CC56169FF30}"/>
    <dgm:cxn modelId="{B13AD23A-19DD-4C21-BAE4-04893C98640B}" srcId="{F31F3237-296E-4DF9-8E3A-0205059460C1}" destId="{7B8A8689-9457-4932-8A93-C693387A01F0}" srcOrd="1" destOrd="0" parTransId="{EA1112EE-2AD9-4A00-B951-FA45F36ED871}" sibTransId="{C9B69AFA-08FD-4176-9116-83CA3D764859}"/>
    <dgm:cxn modelId="{7FA2C820-C6DC-49C8-B3BA-5EDB445F1A56}" type="presOf" srcId="{F31F3237-296E-4DF9-8E3A-0205059460C1}" destId="{56CA3759-BD91-4106-845D-E691177E4FE9}" srcOrd="0" destOrd="0" presId="urn:microsoft.com/office/officeart/2005/8/layout/hierarchy3"/>
    <dgm:cxn modelId="{7B365E1B-6964-4115-8FC7-3C9216C91ECD}" type="presOf" srcId="{B9C013BC-2D36-471E-A6FE-7EE22E93948E}" destId="{6A7C0C36-6666-4EBC-9A06-1F964EC4BC4F}" srcOrd="0" destOrd="0" presId="urn:microsoft.com/office/officeart/2005/8/layout/hierarchy3"/>
    <dgm:cxn modelId="{5A44B746-2F65-4B40-B79C-AAB3E10C7A09}" type="presOf" srcId="{0518B847-A7F5-46A5-ABF5-7E882FD14A55}" destId="{7DAACEAF-992F-44F2-AA03-04FF61BDA2E0}" srcOrd="0" destOrd="0" presId="urn:microsoft.com/office/officeart/2005/8/layout/hierarchy3"/>
    <dgm:cxn modelId="{FFE75330-FA6F-4EEB-BAED-1DDFAF19B4CE}" type="presOf" srcId="{588FDE69-A1CC-46EA-962B-9CAC29B4117D}" destId="{1611FC38-904B-470A-80F7-D575FB0184B9}" srcOrd="0" destOrd="0" presId="urn:microsoft.com/office/officeart/2005/8/layout/hierarchy3"/>
    <dgm:cxn modelId="{F8E9ADFA-66FE-4D23-AC8E-800E5399B090}" srcId="{F31F3237-296E-4DF9-8E3A-0205059460C1}" destId="{0518B847-A7F5-46A5-ABF5-7E882FD14A55}" srcOrd="2" destOrd="0" parTransId="{588FDE69-A1CC-46EA-962B-9CAC29B4117D}" sibTransId="{AB5602CD-8AE1-42C2-BAF2-5046A477FEEC}"/>
    <dgm:cxn modelId="{B99C3949-B978-4508-87C8-C5A9AD759D55}" srcId="{881EFE66-EEC1-4AD7-BD6B-008C2DA0840F}" destId="{F31F3237-296E-4DF9-8E3A-0205059460C1}" srcOrd="0" destOrd="0" parTransId="{CA660588-D09F-4A88-9354-748705A83C73}" sibTransId="{9325D861-E938-4E0B-BA46-E582223D5319}"/>
    <dgm:cxn modelId="{B067067C-8D92-4B28-B89D-94E03F7B353B}" type="presOf" srcId="{F31F3237-296E-4DF9-8E3A-0205059460C1}" destId="{5CA2A452-1699-4F21-A6F8-E2AF0D5BEC06}" srcOrd="1" destOrd="0" presId="urn:microsoft.com/office/officeart/2005/8/layout/hierarchy3"/>
    <dgm:cxn modelId="{994717A7-256C-4C0F-8B47-FEB17CB8B9DC}" type="presOf" srcId="{9B2FE69B-C218-462B-B7DC-5E72D99B107A}" destId="{19461CBA-90E7-40E3-A24B-A8FE13FED4EC}" srcOrd="0" destOrd="0" presId="urn:microsoft.com/office/officeart/2005/8/layout/hierarchy3"/>
    <dgm:cxn modelId="{2BB8959E-4DCB-424F-9C8F-2C3F077358E8}" srcId="{F31F3237-296E-4DF9-8E3A-0205059460C1}" destId="{B9C013BC-2D36-471E-A6FE-7EE22E93948E}" srcOrd="0" destOrd="0" parTransId="{89FBAEA0-22B9-4B2D-A4A0-1AE556DF7211}" sibTransId="{80AD5282-0EC8-4276-B5CF-98E11C23C44A}"/>
    <dgm:cxn modelId="{726EB4AD-07E1-4323-85AF-3FD9206E6F8D}" type="presOf" srcId="{7B8A8689-9457-4932-8A93-C693387A01F0}" destId="{7438B7BD-8639-47D6-80B4-364FB3155311}" srcOrd="0" destOrd="0" presId="urn:microsoft.com/office/officeart/2005/8/layout/hierarchy3"/>
    <dgm:cxn modelId="{9395CF44-2040-46A4-A58C-15BE13F82190}" type="presOf" srcId="{89FBAEA0-22B9-4B2D-A4A0-1AE556DF7211}" destId="{41DCBA42-CB76-4DC7-83E6-E3A6330CC9F3}" srcOrd="0" destOrd="0" presId="urn:microsoft.com/office/officeart/2005/8/layout/hierarchy3"/>
    <dgm:cxn modelId="{401A4801-3CCB-4AD1-8B68-2B50152B948F}" type="presOf" srcId="{EA1112EE-2AD9-4A00-B951-FA45F36ED871}" destId="{2FAB6527-DB7F-4E1C-9E0B-7FFA20356E2D}" srcOrd="0" destOrd="0" presId="urn:microsoft.com/office/officeart/2005/8/layout/hierarchy3"/>
    <dgm:cxn modelId="{B15A5935-6C9D-4B3D-A591-3FA8F4B18A19}" type="presParOf" srcId="{DEC6A91A-AFFA-4A9B-8163-82E740ADED4C}" destId="{44F26F5E-5A70-4914-9540-0E2FCF9ADC09}" srcOrd="0" destOrd="0" presId="urn:microsoft.com/office/officeart/2005/8/layout/hierarchy3"/>
    <dgm:cxn modelId="{968AEA3C-6453-4A81-A998-87CCB581EDBE}" type="presParOf" srcId="{44F26F5E-5A70-4914-9540-0E2FCF9ADC09}" destId="{17A0443B-AB31-42DE-BA91-03C978F0F528}" srcOrd="0" destOrd="0" presId="urn:microsoft.com/office/officeart/2005/8/layout/hierarchy3"/>
    <dgm:cxn modelId="{05EDA7A6-955D-4B6B-90CA-2C2FFA5EFEC0}" type="presParOf" srcId="{17A0443B-AB31-42DE-BA91-03C978F0F528}" destId="{56CA3759-BD91-4106-845D-E691177E4FE9}" srcOrd="0" destOrd="0" presId="urn:microsoft.com/office/officeart/2005/8/layout/hierarchy3"/>
    <dgm:cxn modelId="{088C539D-C965-45B5-9463-2C421C430D01}" type="presParOf" srcId="{17A0443B-AB31-42DE-BA91-03C978F0F528}" destId="{5CA2A452-1699-4F21-A6F8-E2AF0D5BEC06}" srcOrd="1" destOrd="0" presId="urn:microsoft.com/office/officeart/2005/8/layout/hierarchy3"/>
    <dgm:cxn modelId="{9B4F7706-DF8E-400C-BA2B-1B59C9ACAB37}" type="presParOf" srcId="{44F26F5E-5A70-4914-9540-0E2FCF9ADC09}" destId="{821091E7-88E4-4283-B680-51B87ABA0471}" srcOrd="1" destOrd="0" presId="urn:microsoft.com/office/officeart/2005/8/layout/hierarchy3"/>
    <dgm:cxn modelId="{D75C50A6-A614-4F45-A3E0-3FD4CE6F3B83}" type="presParOf" srcId="{821091E7-88E4-4283-B680-51B87ABA0471}" destId="{41DCBA42-CB76-4DC7-83E6-E3A6330CC9F3}" srcOrd="0" destOrd="0" presId="urn:microsoft.com/office/officeart/2005/8/layout/hierarchy3"/>
    <dgm:cxn modelId="{06712B33-C501-4700-92AE-D5DA35521A3F}" type="presParOf" srcId="{821091E7-88E4-4283-B680-51B87ABA0471}" destId="{6A7C0C36-6666-4EBC-9A06-1F964EC4BC4F}" srcOrd="1" destOrd="0" presId="urn:microsoft.com/office/officeart/2005/8/layout/hierarchy3"/>
    <dgm:cxn modelId="{E736F0CA-793E-45CB-8CC4-652C8CEEFA72}" type="presParOf" srcId="{821091E7-88E4-4283-B680-51B87ABA0471}" destId="{2FAB6527-DB7F-4E1C-9E0B-7FFA20356E2D}" srcOrd="2" destOrd="0" presId="urn:microsoft.com/office/officeart/2005/8/layout/hierarchy3"/>
    <dgm:cxn modelId="{BB969EC3-7A91-45E3-8A41-250F940BDDB4}" type="presParOf" srcId="{821091E7-88E4-4283-B680-51B87ABA0471}" destId="{7438B7BD-8639-47D6-80B4-364FB3155311}" srcOrd="3" destOrd="0" presId="urn:microsoft.com/office/officeart/2005/8/layout/hierarchy3"/>
    <dgm:cxn modelId="{5B15DF98-D17D-4A2F-9F57-089AED4CE9B9}" type="presParOf" srcId="{821091E7-88E4-4283-B680-51B87ABA0471}" destId="{1611FC38-904B-470A-80F7-D575FB0184B9}" srcOrd="4" destOrd="0" presId="urn:microsoft.com/office/officeart/2005/8/layout/hierarchy3"/>
    <dgm:cxn modelId="{7D5FD8EF-8652-4BCA-99B2-3D74DC1A0E60}" type="presParOf" srcId="{821091E7-88E4-4283-B680-51B87ABA0471}" destId="{7DAACEAF-992F-44F2-AA03-04FF61BDA2E0}" srcOrd="5" destOrd="0" presId="urn:microsoft.com/office/officeart/2005/8/layout/hierarchy3"/>
    <dgm:cxn modelId="{82C8FCA9-F506-453F-8A8E-A843DA3DC629}" type="presParOf" srcId="{821091E7-88E4-4283-B680-51B87ABA0471}" destId="{19461CBA-90E7-40E3-A24B-A8FE13FED4EC}" srcOrd="6" destOrd="0" presId="urn:microsoft.com/office/officeart/2005/8/layout/hierarchy3"/>
    <dgm:cxn modelId="{F3842864-1388-4C89-98DE-75BC1B75EEAB}" type="presParOf" srcId="{821091E7-88E4-4283-B680-51B87ABA0471}" destId="{EE6830CC-A8E4-488B-85AE-5B8834E4736E}" srcOrd="7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9EAB35-6ECB-4440-9CD6-F275F521631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5ADFC8-4043-4168-8ABC-B4EABE8D767C}">
      <dgm:prSet custT="1"/>
      <dgm:spPr/>
      <dgm:t>
        <a:bodyPr/>
        <a:lstStyle/>
        <a:p>
          <a:pPr rtl="0"/>
          <a:r>
            <a:rPr lang="ru-RU" sz="1400" b="1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20% </a:t>
          </a:r>
        </a:p>
        <a:p>
          <a:r>
            <a:rPr lang="ru-RU" sz="14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Саратовская область</a:t>
          </a:r>
          <a:endParaRPr lang="ru-RU" sz="1400" dirty="0">
            <a:solidFill>
              <a:schemeClr val="bg1"/>
            </a:solidFill>
          </a:endParaRPr>
        </a:p>
      </dgm:t>
    </dgm:pt>
    <dgm:pt modelId="{8B03066D-F27A-4DA5-8CD0-03A36497DA35}" type="parTrans" cxnId="{BB13AA98-C016-407B-AD68-C6CA5F42B23E}">
      <dgm:prSet/>
      <dgm:spPr/>
      <dgm:t>
        <a:bodyPr/>
        <a:lstStyle/>
        <a:p>
          <a:endParaRPr lang="ru-RU"/>
        </a:p>
      </dgm:t>
    </dgm:pt>
    <dgm:pt modelId="{8AF1C16B-6BB5-43BE-B213-9B5A38C5E37F}" type="sibTrans" cxnId="{BB13AA98-C016-407B-AD68-C6CA5F42B23E}">
      <dgm:prSet/>
      <dgm:spPr/>
      <dgm:t>
        <a:bodyPr/>
        <a:lstStyle/>
        <a:p>
          <a:endParaRPr lang="ru-RU"/>
        </a:p>
      </dgm:t>
    </dgm:pt>
    <dgm:pt modelId="{869D4650-AB7F-49DB-AB99-64DFB750F123}">
      <dgm:prSet custT="1"/>
      <dgm:spPr/>
      <dgm:t>
        <a:bodyPr/>
        <a:lstStyle/>
        <a:p>
          <a:pPr rtl="0"/>
          <a:r>
            <a:rPr lang="ru-RU" sz="1400" b="1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35%</a:t>
          </a:r>
          <a:r>
            <a:rPr lang="ru-RU" sz="1200" b="1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 </a:t>
          </a:r>
          <a:r>
            <a:rPr lang="ru-RU" sz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Пензенская, </a:t>
          </a:r>
        </a:p>
        <a:p>
          <a:pPr rtl="0"/>
          <a:r>
            <a:rPr lang="ru-RU" sz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Ульяновская, </a:t>
          </a:r>
        </a:p>
        <a:p>
          <a:r>
            <a:rPr lang="ru-RU" sz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Самарская области</a:t>
          </a:r>
          <a:endParaRPr lang="ru-RU" sz="1200" dirty="0">
            <a:solidFill>
              <a:schemeClr val="bg1"/>
            </a:solidFill>
          </a:endParaRPr>
        </a:p>
      </dgm:t>
    </dgm:pt>
    <dgm:pt modelId="{9BAB4F2B-4C8F-45D8-9D76-1D7B77CD8935}" type="parTrans" cxnId="{62F139DE-C95D-4A34-922E-9224E82C4D7A}">
      <dgm:prSet/>
      <dgm:spPr/>
      <dgm:t>
        <a:bodyPr/>
        <a:lstStyle/>
        <a:p>
          <a:endParaRPr lang="ru-RU"/>
        </a:p>
      </dgm:t>
    </dgm:pt>
    <dgm:pt modelId="{9AC6BCCA-0F1A-4F12-9E1B-314DCFB4E487}" type="sibTrans" cxnId="{62F139DE-C95D-4A34-922E-9224E82C4D7A}">
      <dgm:prSet/>
      <dgm:spPr/>
      <dgm:t>
        <a:bodyPr/>
        <a:lstStyle/>
        <a:p>
          <a:endParaRPr lang="ru-RU"/>
        </a:p>
      </dgm:t>
    </dgm:pt>
    <dgm:pt modelId="{917F8C64-9EAD-4479-BE62-5E735ECE4B4D}">
      <dgm:prSet custT="1"/>
      <dgm:spPr/>
      <dgm:t>
        <a:bodyPr/>
        <a:lstStyle/>
        <a:p>
          <a:pPr rtl="0"/>
          <a:r>
            <a:rPr lang="ru-RU" sz="1400" b="1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35%</a:t>
          </a:r>
        </a:p>
        <a:p>
          <a:r>
            <a:rPr lang="ru-RU" sz="14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Москва и СПБ</a:t>
          </a:r>
          <a:endParaRPr lang="ru-RU" sz="1400" dirty="0">
            <a:solidFill>
              <a:schemeClr val="bg1"/>
            </a:solidFill>
          </a:endParaRPr>
        </a:p>
      </dgm:t>
    </dgm:pt>
    <dgm:pt modelId="{4BF5AE2B-3660-469A-ADB1-6A0CB46754D9}" type="parTrans" cxnId="{B8623AE9-E81C-426B-9431-67830D359EFD}">
      <dgm:prSet/>
      <dgm:spPr/>
      <dgm:t>
        <a:bodyPr/>
        <a:lstStyle/>
        <a:p>
          <a:endParaRPr lang="ru-RU"/>
        </a:p>
      </dgm:t>
    </dgm:pt>
    <dgm:pt modelId="{A652580F-F024-4840-ABD9-046175C606EC}" type="sibTrans" cxnId="{B8623AE9-E81C-426B-9431-67830D359EFD}">
      <dgm:prSet/>
      <dgm:spPr/>
      <dgm:t>
        <a:bodyPr/>
        <a:lstStyle/>
        <a:p>
          <a:endParaRPr lang="ru-RU"/>
        </a:p>
      </dgm:t>
    </dgm:pt>
    <dgm:pt modelId="{05F38D24-9E77-4AA3-8B2E-2B09097FD1D3}" type="pres">
      <dgm:prSet presAssocID="{419EAB35-6ECB-4440-9CD6-F275F521631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E120CB-D614-435E-B659-8D6864C39956}" type="pres">
      <dgm:prSet presAssocID="{419EAB35-6ECB-4440-9CD6-F275F5216316}" presName="arrow" presStyleLbl="bgShp" presStyleIdx="0" presStyleCnt="1" custLinFactNeighborX="8647" custLinFactNeighborY="601"/>
      <dgm:spPr/>
    </dgm:pt>
    <dgm:pt modelId="{5D7E6C37-797E-482C-B777-CF5A12E69E3D}" type="pres">
      <dgm:prSet presAssocID="{419EAB35-6ECB-4440-9CD6-F275F5216316}" presName="linearProcess" presStyleCnt="0"/>
      <dgm:spPr/>
    </dgm:pt>
    <dgm:pt modelId="{111E2667-F0F9-4504-A989-4718601102E1}" type="pres">
      <dgm:prSet presAssocID="{475ADFC8-4043-4168-8ABC-B4EABE8D767C}" presName="textNode" presStyleLbl="node1" presStyleIdx="0" presStyleCnt="3" custScaleX="80485" custScaleY="122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FC741-F3F1-4554-9196-9E7FA9F138DC}" type="pres">
      <dgm:prSet presAssocID="{8AF1C16B-6BB5-43BE-B213-9B5A38C5E37F}" presName="sibTrans" presStyleCnt="0"/>
      <dgm:spPr/>
    </dgm:pt>
    <dgm:pt modelId="{641A2079-0062-4766-8CE7-E185428CAFCF}" type="pres">
      <dgm:prSet presAssocID="{869D4650-AB7F-49DB-AB99-64DFB750F123}" presName="textNode" presStyleLbl="node1" presStyleIdx="1" presStyleCnt="3" custScaleY="122361" custLinFactNeighborX="-35271" custLinFactNeighborY="-1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03052-2480-4CD6-9E75-CDDEDA7EFA3D}" type="pres">
      <dgm:prSet presAssocID="{9AC6BCCA-0F1A-4F12-9E1B-314DCFB4E487}" presName="sibTrans" presStyleCnt="0"/>
      <dgm:spPr/>
    </dgm:pt>
    <dgm:pt modelId="{2F2FDCE3-D99D-4902-8D52-0DB3B9A483A8}" type="pres">
      <dgm:prSet presAssocID="{917F8C64-9EAD-4479-BE62-5E735ECE4B4D}" presName="textNode" presStyleLbl="node1" presStyleIdx="2" presStyleCnt="3" custScaleX="89387" custScaleY="122359" custLinFactNeighborX="-70547" custLinFactNeighborY="-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623AE9-E81C-426B-9431-67830D359EFD}" srcId="{419EAB35-6ECB-4440-9CD6-F275F5216316}" destId="{917F8C64-9EAD-4479-BE62-5E735ECE4B4D}" srcOrd="2" destOrd="0" parTransId="{4BF5AE2B-3660-469A-ADB1-6A0CB46754D9}" sibTransId="{A652580F-F024-4840-ABD9-046175C606EC}"/>
    <dgm:cxn modelId="{62F139DE-C95D-4A34-922E-9224E82C4D7A}" srcId="{419EAB35-6ECB-4440-9CD6-F275F5216316}" destId="{869D4650-AB7F-49DB-AB99-64DFB750F123}" srcOrd="1" destOrd="0" parTransId="{9BAB4F2B-4C8F-45D8-9D76-1D7B77CD8935}" sibTransId="{9AC6BCCA-0F1A-4F12-9E1B-314DCFB4E487}"/>
    <dgm:cxn modelId="{6012355B-8213-47B7-B72A-33A741552C9C}" type="presOf" srcId="{475ADFC8-4043-4168-8ABC-B4EABE8D767C}" destId="{111E2667-F0F9-4504-A989-4718601102E1}" srcOrd="0" destOrd="0" presId="urn:microsoft.com/office/officeart/2005/8/layout/hProcess9"/>
    <dgm:cxn modelId="{407E9DCA-2AC1-4AED-BE40-06525C72C516}" type="presOf" srcId="{419EAB35-6ECB-4440-9CD6-F275F5216316}" destId="{05F38D24-9E77-4AA3-8B2E-2B09097FD1D3}" srcOrd="0" destOrd="0" presId="urn:microsoft.com/office/officeart/2005/8/layout/hProcess9"/>
    <dgm:cxn modelId="{BB13AA98-C016-407B-AD68-C6CA5F42B23E}" srcId="{419EAB35-6ECB-4440-9CD6-F275F5216316}" destId="{475ADFC8-4043-4168-8ABC-B4EABE8D767C}" srcOrd="0" destOrd="0" parTransId="{8B03066D-F27A-4DA5-8CD0-03A36497DA35}" sibTransId="{8AF1C16B-6BB5-43BE-B213-9B5A38C5E37F}"/>
    <dgm:cxn modelId="{3E0F1A28-F1EB-4F03-8B8E-5388BE593FFB}" type="presOf" srcId="{917F8C64-9EAD-4479-BE62-5E735ECE4B4D}" destId="{2F2FDCE3-D99D-4902-8D52-0DB3B9A483A8}" srcOrd="0" destOrd="0" presId="urn:microsoft.com/office/officeart/2005/8/layout/hProcess9"/>
    <dgm:cxn modelId="{16E61399-0FB5-49BB-9A68-7165CBCB504F}" type="presOf" srcId="{869D4650-AB7F-49DB-AB99-64DFB750F123}" destId="{641A2079-0062-4766-8CE7-E185428CAFCF}" srcOrd="0" destOrd="0" presId="urn:microsoft.com/office/officeart/2005/8/layout/hProcess9"/>
    <dgm:cxn modelId="{C9F62950-6130-4B76-BB5E-733CDC80FBF6}" type="presParOf" srcId="{05F38D24-9E77-4AA3-8B2E-2B09097FD1D3}" destId="{6CE120CB-D614-435E-B659-8D6864C39956}" srcOrd="0" destOrd="0" presId="urn:microsoft.com/office/officeart/2005/8/layout/hProcess9"/>
    <dgm:cxn modelId="{C0F425A1-AC70-4109-806C-AA8993E07FB3}" type="presParOf" srcId="{05F38D24-9E77-4AA3-8B2E-2B09097FD1D3}" destId="{5D7E6C37-797E-482C-B777-CF5A12E69E3D}" srcOrd="1" destOrd="0" presId="urn:microsoft.com/office/officeart/2005/8/layout/hProcess9"/>
    <dgm:cxn modelId="{F079C341-5016-4722-BE40-26D5DFDBACF9}" type="presParOf" srcId="{5D7E6C37-797E-482C-B777-CF5A12E69E3D}" destId="{111E2667-F0F9-4504-A989-4718601102E1}" srcOrd="0" destOrd="0" presId="urn:microsoft.com/office/officeart/2005/8/layout/hProcess9"/>
    <dgm:cxn modelId="{17981AFD-4A0A-4486-A259-17BE5F1BC88E}" type="presParOf" srcId="{5D7E6C37-797E-482C-B777-CF5A12E69E3D}" destId="{64DFC741-F3F1-4554-9196-9E7FA9F138DC}" srcOrd="1" destOrd="0" presId="urn:microsoft.com/office/officeart/2005/8/layout/hProcess9"/>
    <dgm:cxn modelId="{F341133C-21FA-40A2-9B9D-4342FA41351B}" type="presParOf" srcId="{5D7E6C37-797E-482C-B777-CF5A12E69E3D}" destId="{641A2079-0062-4766-8CE7-E185428CAFCF}" srcOrd="2" destOrd="0" presId="urn:microsoft.com/office/officeart/2005/8/layout/hProcess9"/>
    <dgm:cxn modelId="{2EAFEC34-DDDA-4570-860E-A3E4C5B059CA}" type="presParOf" srcId="{5D7E6C37-797E-482C-B777-CF5A12E69E3D}" destId="{E9203052-2480-4CD6-9E75-CDDEDA7EFA3D}" srcOrd="3" destOrd="0" presId="urn:microsoft.com/office/officeart/2005/8/layout/hProcess9"/>
    <dgm:cxn modelId="{E1DAA0E0-4FCE-47D0-A18C-BC36CEC6E890}" type="presParOf" srcId="{5D7E6C37-797E-482C-B777-CF5A12E69E3D}" destId="{2F2FDCE3-D99D-4902-8D52-0DB3B9A483A8}" srcOrd="4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5D0466-5E3C-4F93-8C83-5C754ACB42BC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B0D68C-AF6C-4F37-AD6A-6C782FC31FD7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>
            <a:spcAft>
              <a:spcPct val="35000"/>
            </a:spcAft>
          </a:pPr>
          <a:endParaRPr lang="ru-RU" sz="16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entury Gothic" panose="020B0502020202020204" pitchFamily="34" charset="0"/>
          </a:endParaRPr>
        </a:p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Ансамбль</a:t>
          </a:r>
        </a:p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Вольских музеев</a:t>
          </a:r>
          <a:endParaRPr lang="ru-RU" sz="1600" b="1" cap="none" spc="0" dirty="0">
            <a:ln w="0"/>
            <a:solidFill>
              <a:schemeClr val="tx1"/>
            </a:solidFill>
            <a:effectLst/>
            <a:latin typeface="Century Gothic" panose="020B0502020202020204" pitchFamily="34" charset="0"/>
          </a:endParaRPr>
        </a:p>
        <a:p>
          <a:pPr>
            <a:spcAft>
              <a:spcPts val="0"/>
            </a:spcAft>
          </a:pPr>
          <a:endParaRPr lang="ru-RU" sz="16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9E140F82-4848-4CA4-A456-618A25112FA7}" type="parTrans" cxnId="{387FDA6F-EFDC-4761-BD20-AFA1E9A20F27}">
      <dgm:prSet/>
      <dgm:spPr/>
      <dgm:t>
        <a:bodyPr/>
        <a:lstStyle/>
        <a:p>
          <a:endParaRPr lang="ru-RU" sz="1600"/>
        </a:p>
      </dgm:t>
    </dgm:pt>
    <dgm:pt modelId="{D2805059-F15C-48E0-AC21-E1131ED321E3}" type="sibTrans" cxnId="{387FDA6F-EFDC-4761-BD20-AFA1E9A20F27}">
      <dgm:prSet/>
      <dgm:spPr/>
      <dgm:t>
        <a:bodyPr/>
        <a:lstStyle/>
        <a:p>
          <a:endParaRPr lang="ru-RU" sz="1600"/>
        </a:p>
      </dgm:t>
    </dgm:pt>
    <dgm:pt modelId="{60868CEB-E993-4CEA-9733-52AAE897A88A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Креативность</a:t>
          </a:r>
        </a:p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города</a:t>
          </a:r>
          <a:endParaRPr lang="ru-RU" sz="16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C53C9F89-02EA-419F-B67D-B62F8C5F4ED0}" type="parTrans" cxnId="{3EA8E330-E45C-447B-B429-4951503A1A1D}">
      <dgm:prSet/>
      <dgm:spPr/>
      <dgm:t>
        <a:bodyPr/>
        <a:lstStyle/>
        <a:p>
          <a:endParaRPr lang="ru-RU" sz="1600"/>
        </a:p>
      </dgm:t>
    </dgm:pt>
    <dgm:pt modelId="{457197E5-4E82-46A7-8ADE-26BBD362738F}" type="sibTrans" cxnId="{3EA8E330-E45C-447B-B429-4951503A1A1D}">
      <dgm:prSet/>
      <dgm:spPr/>
      <dgm:t>
        <a:bodyPr/>
        <a:lstStyle/>
        <a:p>
          <a:endParaRPr lang="ru-RU" sz="1600"/>
        </a:p>
      </dgm:t>
    </dgm:pt>
    <dgm:pt modelId="{8F692A71-C41B-4D2B-9277-AFD2D9D70DDB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Река Волга</a:t>
          </a:r>
        </a:p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Горнолыжная база</a:t>
          </a:r>
        </a:p>
        <a:p>
          <a:pPr>
            <a:spcAft>
              <a:spcPct val="35000"/>
            </a:spcAft>
          </a:pPr>
          <a:r>
            <a:rPr lang="ru-RU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Меловой карьер </a:t>
          </a:r>
        </a:p>
        <a:p>
          <a:pPr>
            <a:spcAft>
              <a:spcPct val="35000"/>
            </a:spcAft>
          </a:pPr>
          <a:endParaRPr lang="ru-RU" sz="1600" dirty="0">
            <a:latin typeface="Century Gothic" panose="020B0502020202020204" pitchFamily="34" charset="0"/>
          </a:endParaRPr>
        </a:p>
      </dgm:t>
    </dgm:pt>
    <dgm:pt modelId="{E3757C74-BE4F-4940-B0F7-23805BCF5C1E}" type="parTrans" cxnId="{31A135CD-8332-4086-943E-45EF0F45D0BD}">
      <dgm:prSet/>
      <dgm:spPr/>
      <dgm:t>
        <a:bodyPr/>
        <a:lstStyle/>
        <a:p>
          <a:endParaRPr lang="ru-RU" sz="1600"/>
        </a:p>
      </dgm:t>
    </dgm:pt>
    <dgm:pt modelId="{8A6CF765-6203-4F5C-BAE3-4E125DFD2F33}" type="sibTrans" cxnId="{31A135CD-8332-4086-943E-45EF0F45D0BD}">
      <dgm:prSet/>
      <dgm:spPr/>
      <dgm:t>
        <a:bodyPr/>
        <a:lstStyle/>
        <a:p>
          <a:endParaRPr lang="ru-RU" sz="1600"/>
        </a:p>
      </dgm:t>
    </dgm:pt>
    <dgm:pt modelId="{6101CECA-289F-4F09-B8E6-541244305C3E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>
            <a:spcAft>
              <a:spcPct val="35000"/>
            </a:spcAft>
          </a:pPr>
          <a:r>
            <a:rPr lang="ru-RU" sz="1600" b="1" dirty="0">
              <a:solidFill>
                <a:schemeClr val="tx1"/>
              </a:solidFill>
              <a:latin typeface="Century Gothic" panose="020B0502020202020204" pitchFamily="34" charset="0"/>
            </a:rPr>
            <a:t>Бренды и сувениры</a:t>
          </a:r>
        </a:p>
      </dgm:t>
    </dgm:pt>
    <dgm:pt modelId="{1A970D01-634C-4BEF-969A-E03DE42D2284}" type="sibTrans" cxnId="{15495B4C-8393-435A-8D0F-14F22221CD13}">
      <dgm:prSet/>
      <dgm:spPr/>
      <dgm:t>
        <a:bodyPr/>
        <a:lstStyle/>
        <a:p>
          <a:endParaRPr lang="ru-RU" sz="1600"/>
        </a:p>
      </dgm:t>
    </dgm:pt>
    <dgm:pt modelId="{376BD8F8-4EE0-4DB6-BD8F-2BBBE69D9E76}" type="parTrans" cxnId="{15495B4C-8393-435A-8D0F-14F22221CD13}">
      <dgm:prSet/>
      <dgm:spPr/>
      <dgm:t>
        <a:bodyPr/>
        <a:lstStyle/>
        <a:p>
          <a:endParaRPr lang="ru-RU" sz="1600"/>
        </a:p>
      </dgm:t>
    </dgm:pt>
    <dgm:pt modelId="{08CEE9E8-A018-483C-9319-1CE831E8B67C}" type="pres">
      <dgm:prSet presAssocID="{7C5D0466-5E3C-4F93-8C83-5C754ACB42B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16CE6-6BB3-46F4-9694-2A8AE476B2AF}" type="pres">
      <dgm:prSet presAssocID="{7C5D0466-5E3C-4F93-8C83-5C754ACB42BC}" presName="diamond" presStyleLbl="bgShp" presStyleIdx="0" presStyleCnt="1" custLinFactNeighborX="-1664" custLinFactNeighborY="315"/>
      <dgm:spPr>
        <a:solidFill>
          <a:schemeClr val="bg1">
            <a:lumMod val="95000"/>
          </a:schemeClr>
        </a:solidFill>
      </dgm:spPr>
    </dgm:pt>
    <dgm:pt modelId="{8A0A00E6-E743-47C4-8012-C804CAB44F3E}" type="pres">
      <dgm:prSet presAssocID="{7C5D0466-5E3C-4F93-8C83-5C754ACB42BC}" presName="quad1" presStyleLbl="node1" presStyleIdx="0" presStyleCnt="4" custScaleX="102211" custScaleY="1024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93412-8AD8-48A5-833E-716C29911395}" type="pres">
      <dgm:prSet presAssocID="{7C5D0466-5E3C-4F93-8C83-5C754ACB42BC}" presName="quad2" presStyleLbl="node1" presStyleIdx="1" presStyleCnt="4" custScaleX="102211" custScaleY="102211" custLinFactY="18915" custLinFactNeighborX="3102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FFBCC-84CB-47BD-A45D-CF5FDF704814}" type="pres">
      <dgm:prSet presAssocID="{7C5D0466-5E3C-4F93-8C83-5C754ACB42BC}" presName="quad3" presStyleLbl="node1" presStyleIdx="2" presStyleCnt="4" custScaleX="102211" custScaleY="102211" custLinFactX="3521" custLinFactY="-9319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36F34-0658-43E5-A0F0-4DFDA98CDC78}" type="pres">
      <dgm:prSet presAssocID="{7C5D0466-5E3C-4F93-8C83-5C754ACB42BC}" presName="quad4" presStyleLbl="node1" presStyleIdx="3" presStyleCnt="4" custScaleX="102211" custScaleY="102211" custLinFactX="-8622" custLinFactNeighborX="-100000" custLinFactNeighborY="125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B9DE8C-2B16-43CB-8DB4-BD3BB85CF415}" type="presOf" srcId="{60868CEB-E993-4CEA-9733-52AAE897A88A}" destId="{A0893412-8AD8-48A5-833E-716C29911395}" srcOrd="0" destOrd="0" presId="urn:microsoft.com/office/officeart/2005/8/layout/matrix3"/>
    <dgm:cxn modelId="{3EA8E330-E45C-447B-B429-4951503A1A1D}" srcId="{7C5D0466-5E3C-4F93-8C83-5C754ACB42BC}" destId="{60868CEB-E993-4CEA-9733-52AAE897A88A}" srcOrd="1" destOrd="0" parTransId="{C53C9F89-02EA-419F-B67D-B62F8C5F4ED0}" sibTransId="{457197E5-4E82-46A7-8ADE-26BBD362738F}"/>
    <dgm:cxn modelId="{31A135CD-8332-4086-943E-45EF0F45D0BD}" srcId="{7C5D0466-5E3C-4F93-8C83-5C754ACB42BC}" destId="{8F692A71-C41B-4D2B-9277-AFD2D9D70DDB}" srcOrd="2" destOrd="0" parTransId="{E3757C74-BE4F-4940-B0F7-23805BCF5C1E}" sibTransId="{8A6CF765-6203-4F5C-BAE3-4E125DFD2F33}"/>
    <dgm:cxn modelId="{15495B4C-8393-435A-8D0F-14F22221CD13}" srcId="{7C5D0466-5E3C-4F93-8C83-5C754ACB42BC}" destId="{6101CECA-289F-4F09-B8E6-541244305C3E}" srcOrd="3" destOrd="0" parTransId="{376BD8F8-4EE0-4DB6-BD8F-2BBBE69D9E76}" sibTransId="{1A970D01-634C-4BEF-969A-E03DE42D2284}"/>
    <dgm:cxn modelId="{71DE9C25-66F9-4884-BA7B-CD035EB32B0D}" type="presOf" srcId="{7C5D0466-5E3C-4F93-8C83-5C754ACB42BC}" destId="{08CEE9E8-A018-483C-9319-1CE831E8B67C}" srcOrd="0" destOrd="0" presId="urn:microsoft.com/office/officeart/2005/8/layout/matrix3"/>
    <dgm:cxn modelId="{387FDA6F-EFDC-4761-BD20-AFA1E9A20F27}" srcId="{7C5D0466-5E3C-4F93-8C83-5C754ACB42BC}" destId="{A4B0D68C-AF6C-4F37-AD6A-6C782FC31FD7}" srcOrd="0" destOrd="0" parTransId="{9E140F82-4848-4CA4-A456-618A25112FA7}" sibTransId="{D2805059-F15C-48E0-AC21-E1131ED321E3}"/>
    <dgm:cxn modelId="{F76A1E93-767C-47B9-9760-911CFF4C661D}" type="presOf" srcId="{8F692A71-C41B-4D2B-9277-AFD2D9D70DDB}" destId="{B11FFBCC-84CB-47BD-A45D-CF5FDF704814}" srcOrd="0" destOrd="0" presId="urn:microsoft.com/office/officeart/2005/8/layout/matrix3"/>
    <dgm:cxn modelId="{70A519AB-6BC5-481D-B2F0-422F5DE4F845}" type="presOf" srcId="{A4B0D68C-AF6C-4F37-AD6A-6C782FC31FD7}" destId="{8A0A00E6-E743-47C4-8012-C804CAB44F3E}" srcOrd="0" destOrd="0" presId="urn:microsoft.com/office/officeart/2005/8/layout/matrix3"/>
    <dgm:cxn modelId="{A851F3EE-71EE-4ACB-9734-C9DD47EA3A6E}" type="presOf" srcId="{6101CECA-289F-4F09-B8E6-541244305C3E}" destId="{20B36F34-0658-43E5-A0F0-4DFDA98CDC78}" srcOrd="0" destOrd="0" presId="urn:microsoft.com/office/officeart/2005/8/layout/matrix3"/>
    <dgm:cxn modelId="{E4B04984-175C-4B9D-9992-DAB32532ED96}" type="presParOf" srcId="{08CEE9E8-A018-483C-9319-1CE831E8B67C}" destId="{4E816CE6-6BB3-46F4-9694-2A8AE476B2AF}" srcOrd="0" destOrd="0" presId="urn:microsoft.com/office/officeart/2005/8/layout/matrix3"/>
    <dgm:cxn modelId="{AAFA4A56-9280-40E4-9452-4BF018E67DB2}" type="presParOf" srcId="{08CEE9E8-A018-483C-9319-1CE831E8B67C}" destId="{8A0A00E6-E743-47C4-8012-C804CAB44F3E}" srcOrd="1" destOrd="0" presId="urn:microsoft.com/office/officeart/2005/8/layout/matrix3"/>
    <dgm:cxn modelId="{412C6164-B244-4A4A-9132-0DCCE8748105}" type="presParOf" srcId="{08CEE9E8-A018-483C-9319-1CE831E8B67C}" destId="{A0893412-8AD8-48A5-833E-716C29911395}" srcOrd="2" destOrd="0" presId="urn:microsoft.com/office/officeart/2005/8/layout/matrix3"/>
    <dgm:cxn modelId="{64CAACCF-84C3-47A4-99C4-9F9C21150748}" type="presParOf" srcId="{08CEE9E8-A018-483C-9319-1CE831E8B67C}" destId="{B11FFBCC-84CB-47BD-A45D-CF5FDF704814}" srcOrd="3" destOrd="0" presId="urn:microsoft.com/office/officeart/2005/8/layout/matrix3"/>
    <dgm:cxn modelId="{38291F40-F776-4D28-B6F7-6C252273D158}" type="presParOf" srcId="{08CEE9E8-A018-483C-9319-1CE831E8B67C}" destId="{20B36F34-0658-43E5-A0F0-4DFDA98CDC78}" srcOrd="4" destOrd="0" presId="urn:microsoft.com/office/officeart/2005/8/layout/matrix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5D0466-5E3C-4F93-8C83-5C754ACB42BC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B0D68C-AF6C-4F37-AD6A-6C782FC31FD7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spcAft>
              <a:spcPct val="35000"/>
            </a:spcAft>
          </a:pPr>
          <a:endParaRPr lang="ru-RU" sz="14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entury Gothic" panose="020B0502020202020204" pitchFamily="34" charset="0"/>
          </a:endParaRPr>
        </a:p>
        <a:p>
          <a:pPr>
            <a:spcAft>
              <a:spcPct val="3500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ЗДРАВООХРАНЕНИЕ</a:t>
          </a:r>
          <a:endParaRPr lang="ru-RU" sz="16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entury Gothic" panose="020B0502020202020204" pitchFamily="34" charset="0"/>
          </a:endParaRPr>
        </a:p>
        <a:p>
          <a:endParaRPr lang="ru-RU" sz="1200" b="1" cap="none" spc="0" dirty="0">
            <a:ln w="0"/>
            <a:solidFill>
              <a:schemeClr val="tx1"/>
            </a:solidFill>
            <a:effectLst/>
            <a:latin typeface="Century Gothic" panose="020B0502020202020204" pitchFamily="34" charset="0"/>
          </a:endParaRPr>
        </a:p>
        <a:p>
          <a:pPr>
            <a:spcAft>
              <a:spcPts val="0"/>
            </a:spcAft>
          </a:pPr>
          <a:endParaRPr lang="ru-RU" sz="12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9E140F82-4848-4CA4-A456-618A25112FA7}" type="parTrans" cxnId="{387FDA6F-EFDC-4761-BD20-AFA1E9A20F27}">
      <dgm:prSet/>
      <dgm:spPr/>
      <dgm:t>
        <a:bodyPr/>
        <a:lstStyle/>
        <a:p>
          <a:endParaRPr lang="ru-RU"/>
        </a:p>
      </dgm:t>
    </dgm:pt>
    <dgm:pt modelId="{D2805059-F15C-48E0-AC21-E1131ED321E3}" type="sibTrans" cxnId="{387FDA6F-EFDC-4761-BD20-AFA1E9A20F27}">
      <dgm:prSet/>
      <dgm:spPr/>
      <dgm:t>
        <a:bodyPr/>
        <a:lstStyle/>
        <a:p>
          <a:endParaRPr lang="ru-RU"/>
        </a:p>
      </dgm:t>
    </dgm:pt>
    <dgm:pt modelId="{60868CEB-E993-4CEA-9733-52AAE897A88A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КУЛЬТУРА</a:t>
          </a:r>
          <a:endParaRPr lang="ru-RU" sz="12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C53C9F89-02EA-419F-B67D-B62F8C5F4ED0}" type="parTrans" cxnId="{3EA8E330-E45C-447B-B429-4951503A1A1D}">
      <dgm:prSet/>
      <dgm:spPr/>
      <dgm:t>
        <a:bodyPr/>
        <a:lstStyle/>
        <a:p>
          <a:endParaRPr lang="ru-RU"/>
        </a:p>
      </dgm:t>
    </dgm:pt>
    <dgm:pt modelId="{457197E5-4E82-46A7-8ADE-26BBD362738F}" type="sibTrans" cxnId="{3EA8E330-E45C-447B-B429-4951503A1A1D}">
      <dgm:prSet/>
      <dgm:spPr/>
      <dgm:t>
        <a:bodyPr/>
        <a:lstStyle/>
        <a:p>
          <a:endParaRPr lang="ru-RU"/>
        </a:p>
      </dgm:t>
    </dgm:pt>
    <dgm:pt modelId="{8F692A71-C41B-4D2B-9277-AFD2D9D70DDB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ОБРАЗОВАНИЕ</a:t>
          </a:r>
          <a:endParaRPr lang="ru-RU" sz="16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entury Gothic" panose="020B0502020202020204" pitchFamily="34" charset="0"/>
          </a:endParaRPr>
        </a:p>
        <a:p>
          <a:pPr>
            <a:spcAft>
              <a:spcPct val="35000"/>
            </a:spcAft>
          </a:pPr>
          <a:endParaRPr lang="ru-RU" sz="1600" dirty="0">
            <a:latin typeface="Century Gothic" panose="020B0502020202020204" pitchFamily="34" charset="0"/>
          </a:endParaRPr>
        </a:p>
      </dgm:t>
    </dgm:pt>
    <dgm:pt modelId="{E3757C74-BE4F-4940-B0F7-23805BCF5C1E}" type="parTrans" cxnId="{31A135CD-8332-4086-943E-45EF0F45D0BD}">
      <dgm:prSet/>
      <dgm:spPr/>
      <dgm:t>
        <a:bodyPr/>
        <a:lstStyle/>
        <a:p>
          <a:endParaRPr lang="ru-RU"/>
        </a:p>
      </dgm:t>
    </dgm:pt>
    <dgm:pt modelId="{8A6CF765-6203-4F5C-BAE3-4E125DFD2F33}" type="sibTrans" cxnId="{31A135CD-8332-4086-943E-45EF0F45D0BD}">
      <dgm:prSet/>
      <dgm:spPr/>
      <dgm:t>
        <a:bodyPr/>
        <a:lstStyle/>
        <a:p>
          <a:endParaRPr lang="ru-RU"/>
        </a:p>
      </dgm:t>
    </dgm:pt>
    <dgm:pt modelId="{6101CECA-289F-4F09-B8E6-541244305C3E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pPr>
            <a:spcAft>
              <a:spcPct val="35000"/>
            </a:spcAft>
          </a:pPr>
          <a:r>
            <a:rPr lang="ru-RU" sz="16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СПОРТ</a:t>
          </a:r>
          <a:endParaRPr lang="ru-RU" sz="16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376BD8F8-4EE0-4DB6-BD8F-2BBBE69D9E76}" type="parTrans" cxnId="{15495B4C-8393-435A-8D0F-14F22221CD13}">
      <dgm:prSet/>
      <dgm:spPr/>
      <dgm:t>
        <a:bodyPr/>
        <a:lstStyle/>
        <a:p>
          <a:endParaRPr lang="ru-RU"/>
        </a:p>
      </dgm:t>
    </dgm:pt>
    <dgm:pt modelId="{1A970D01-634C-4BEF-969A-E03DE42D2284}" type="sibTrans" cxnId="{15495B4C-8393-435A-8D0F-14F22221CD13}">
      <dgm:prSet/>
      <dgm:spPr/>
      <dgm:t>
        <a:bodyPr/>
        <a:lstStyle/>
        <a:p>
          <a:endParaRPr lang="ru-RU"/>
        </a:p>
      </dgm:t>
    </dgm:pt>
    <dgm:pt modelId="{08CEE9E8-A018-483C-9319-1CE831E8B67C}" type="pres">
      <dgm:prSet presAssocID="{7C5D0466-5E3C-4F93-8C83-5C754ACB42B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16CE6-6BB3-46F4-9694-2A8AE476B2AF}" type="pres">
      <dgm:prSet presAssocID="{7C5D0466-5E3C-4F93-8C83-5C754ACB42BC}" presName="diamond" presStyleLbl="bgShp" presStyleIdx="0" presStyleCnt="1"/>
      <dgm:spPr>
        <a:solidFill>
          <a:schemeClr val="bg1">
            <a:lumMod val="95000"/>
          </a:schemeClr>
        </a:solidFill>
      </dgm:spPr>
    </dgm:pt>
    <dgm:pt modelId="{8A0A00E6-E743-47C4-8012-C804CAB44F3E}" type="pres">
      <dgm:prSet presAssocID="{7C5D0466-5E3C-4F93-8C83-5C754ACB42BC}" presName="quad1" presStyleLbl="node1" presStyleIdx="0" presStyleCnt="4" custScaleX="102211" custScaleY="1022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93412-8AD8-48A5-833E-716C29911395}" type="pres">
      <dgm:prSet presAssocID="{7C5D0466-5E3C-4F93-8C83-5C754ACB42BC}" presName="quad2" presStyleLbl="node1" presStyleIdx="1" presStyleCnt="4" custScaleX="102211" custScaleY="102211" custLinFactNeighborX="1169" custLinFactNeighborY="-3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FFBCC-84CB-47BD-A45D-CF5FDF704814}" type="pres">
      <dgm:prSet presAssocID="{7C5D0466-5E3C-4F93-8C83-5C754ACB42BC}" presName="quad3" presStyleLbl="node1" presStyleIdx="2" presStyleCnt="4" custScaleX="102211" custScaleY="1022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36F34-0658-43E5-A0F0-4DFDA98CDC78}" type="pres">
      <dgm:prSet presAssocID="{7C5D0466-5E3C-4F93-8C83-5C754ACB42BC}" presName="quad4" presStyleLbl="node1" presStyleIdx="3" presStyleCnt="4" custScaleX="102211" custScaleY="102211" custLinFactNeighborY="-11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FFBA60-8CBE-4BC9-AFB1-41C764B50A7D}" type="presOf" srcId="{A4B0D68C-AF6C-4F37-AD6A-6C782FC31FD7}" destId="{8A0A00E6-E743-47C4-8012-C804CAB44F3E}" srcOrd="0" destOrd="0" presId="urn:microsoft.com/office/officeart/2005/8/layout/matrix3"/>
    <dgm:cxn modelId="{DFBFEBE5-1E77-4F56-8B84-71AE4025CD44}" type="presOf" srcId="{8F692A71-C41B-4D2B-9277-AFD2D9D70DDB}" destId="{B11FFBCC-84CB-47BD-A45D-CF5FDF704814}" srcOrd="0" destOrd="0" presId="urn:microsoft.com/office/officeart/2005/8/layout/matrix3"/>
    <dgm:cxn modelId="{48F378B5-9F5C-48A5-84AC-1E2E1E1D0B48}" type="presOf" srcId="{7C5D0466-5E3C-4F93-8C83-5C754ACB42BC}" destId="{08CEE9E8-A018-483C-9319-1CE831E8B67C}" srcOrd="0" destOrd="0" presId="urn:microsoft.com/office/officeart/2005/8/layout/matrix3"/>
    <dgm:cxn modelId="{6946A76C-AD2E-416F-A39C-C42800D03290}" type="presOf" srcId="{6101CECA-289F-4F09-B8E6-541244305C3E}" destId="{20B36F34-0658-43E5-A0F0-4DFDA98CDC78}" srcOrd="0" destOrd="0" presId="urn:microsoft.com/office/officeart/2005/8/layout/matrix3"/>
    <dgm:cxn modelId="{3EA8E330-E45C-447B-B429-4951503A1A1D}" srcId="{7C5D0466-5E3C-4F93-8C83-5C754ACB42BC}" destId="{60868CEB-E993-4CEA-9733-52AAE897A88A}" srcOrd="1" destOrd="0" parTransId="{C53C9F89-02EA-419F-B67D-B62F8C5F4ED0}" sibTransId="{457197E5-4E82-46A7-8ADE-26BBD362738F}"/>
    <dgm:cxn modelId="{31A135CD-8332-4086-943E-45EF0F45D0BD}" srcId="{7C5D0466-5E3C-4F93-8C83-5C754ACB42BC}" destId="{8F692A71-C41B-4D2B-9277-AFD2D9D70DDB}" srcOrd="2" destOrd="0" parTransId="{E3757C74-BE4F-4940-B0F7-23805BCF5C1E}" sibTransId="{8A6CF765-6203-4F5C-BAE3-4E125DFD2F33}"/>
    <dgm:cxn modelId="{15495B4C-8393-435A-8D0F-14F22221CD13}" srcId="{7C5D0466-5E3C-4F93-8C83-5C754ACB42BC}" destId="{6101CECA-289F-4F09-B8E6-541244305C3E}" srcOrd="3" destOrd="0" parTransId="{376BD8F8-4EE0-4DB6-BD8F-2BBBE69D9E76}" sibTransId="{1A970D01-634C-4BEF-969A-E03DE42D2284}"/>
    <dgm:cxn modelId="{387FDA6F-EFDC-4761-BD20-AFA1E9A20F27}" srcId="{7C5D0466-5E3C-4F93-8C83-5C754ACB42BC}" destId="{A4B0D68C-AF6C-4F37-AD6A-6C782FC31FD7}" srcOrd="0" destOrd="0" parTransId="{9E140F82-4848-4CA4-A456-618A25112FA7}" sibTransId="{D2805059-F15C-48E0-AC21-E1131ED321E3}"/>
    <dgm:cxn modelId="{BC43C153-0A0C-4A68-BD30-6521664B0FC9}" type="presOf" srcId="{60868CEB-E993-4CEA-9733-52AAE897A88A}" destId="{A0893412-8AD8-48A5-833E-716C29911395}" srcOrd="0" destOrd="0" presId="urn:microsoft.com/office/officeart/2005/8/layout/matrix3"/>
    <dgm:cxn modelId="{93783D2D-2F93-4209-851F-62C4F4BA30CA}" type="presParOf" srcId="{08CEE9E8-A018-483C-9319-1CE831E8B67C}" destId="{4E816CE6-6BB3-46F4-9694-2A8AE476B2AF}" srcOrd="0" destOrd="0" presId="urn:microsoft.com/office/officeart/2005/8/layout/matrix3"/>
    <dgm:cxn modelId="{BBA18D0C-C2AB-4BAE-A498-E712E687B32D}" type="presParOf" srcId="{08CEE9E8-A018-483C-9319-1CE831E8B67C}" destId="{8A0A00E6-E743-47C4-8012-C804CAB44F3E}" srcOrd="1" destOrd="0" presId="urn:microsoft.com/office/officeart/2005/8/layout/matrix3"/>
    <dgm:cxn modelId="{BBCE731A-FB6C-4909-8961-20D99342B99F}" type="presParOf" srcId="{08CEE9E8-A018-483C-9319-1CE831E8B67C}" destId="{A0893412-8AD8-48A5-833E-716C29911395}" srcOrd="2" destOrd="0" presId="urn:microsoft.com/office/officeart/2005/8/layout/matrix3"/>
    <dgm:cxn modelId="{3A51F65A-38AE-467C-9C69-5EA2F2292824}" type="presParOf" srcId="{08CEE9E8-A018-483C-9319-1CE831E8B67C}" destId="{B11FFBCC-84CB-47BD-A45D-CF5FDF704814}" srcOrd="3" destOrd="0" presId="urn:microsoft.com/office/officeart/2005/8/layout/matrix3"/>
    <dgm:cxn modelId="{3425C7A4-42A7-48CE-BABD-CB6467A6F1DF}" type="presParOf" srcId="{08CEE9E8-A018-483C-9319-1CE831E8B67C}" destId="{20B36F34-0658-43E5-A0F0-4DFDA98CDC78}" srcOrd="4" destOrd="0" presId="urn:microsoft.com/office/officeart/2005/8/layout/matrix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81EFE66-EEC1-4AD7-BD6B-008C2DA0840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1F3237-296E-4DF9-8E3A-0205059460C1}">
      <dgm:prSet phldrT="[Текст]" custT="1"/>
      <dgm:spPr>
        <a:solidFill>
          <a:schemeClr val="bg1"/>
        </a:solidFill>
        <a:ln>
          <a:solidFill>
            <a:schemeClr val="bg1"/>
          </a:solidFill>
        </a:ln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algn="l">
            <a:lnSpc>
              <a:spcPct val="150000"/>
            </a:lnSpc>
            <a:spcAft>
              <a:spcPts val="0"/>
            </a:spcAft>
          </a:pPr>
          <a:r>
            <a:rPr lang="ru-RU" sz="1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Бренды общероссийского уровня</a:t>
          </a:r>
        </a:p>
      </dgm:t>
    </dgm:pt>
    <dgm:pt modelId="{CA660588-D09F-4A88-9354-748705A83C73}" type="parTrans" cxnId="{B99C3949-B978-4508-87C8-C5A9AD759D55}">
      <dgm:prSet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endParaRPr lang="ru-RU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gm:t>
    </dgm:pt>
    <dgm:pt modelId="{9325D861-E938-4E0B-BA46-E582223D5319}" type="sibTrans" cxnId="{B99C3949-B978-4508-87C8-C5A9AD759D55}">
      <dgm:prSet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endParaRPr lang="ru-RU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gm:t>
    </dgm:pt>
    <dgm:pt modelId="{B9C013BC-2D36-471E-A6FE-7EE22E93948E}">
      <dgm:prSet phldrT="[Текст]" custT="1"/>
      <dgm:spPr>
        <a:ln>
          <a:noFill/>
        </a:ln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algn="l"/>
          <a:r>
            <a:rPr lang="ru-RU" sz="1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Вольский  цемент</a:t>
          </a:r>
        </a:p>
      </dgm:t>
    </dgm:pt>
    <dgm:pt modelId="{89FBAEA0-22B9-4B2D-A4A0-1AE556DF7211}" type="parTrans" cxnId="{2BB8959E-4DCB-424F-9C8F-2C3F077358E8}">
      <dgm:prSet/>
      <dgm:spPr>
        <a:ln>
          <a:solidFill>
            <a:schemeClr val="bg1">
              <a:lumMod val="85000"/>
            </a:schemeClr>
          </a:solidFill>
        </a:ln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endParaRPr lang="ru-RU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gm:t>
    </dgm:pt>
    <dgm:pt modelId="{80AD5282-0EC8-4276-B5CF-98E11C23C44A}" type="sibTrans" cxnId="{2BB8959E-4DCB-424F-9C8F-2C3F077358E8}">
      <dgm:prSet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endParaRPr lang="ru-RU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gm:t>
    </dgm:pt>
    <dgm:pt modelId="{7B8A8689-9457-4932-8A93-C693387A01F0}">
      <dgm:prSet phldrT="[Текст]" custT="1"/>
      <dgm:spPr>
        <a:ln>
          <a:noFill/>
        </a:ln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algn="l"/>
          <a:r>
            <a:rPr lang="ru-RU" sz="1400" b="1" cap="none" spc="0" dirty="0" err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Вольские</a:t>
          </a:r>
          <a:r>
            <a:rPr lang="ru-RU" sz="1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  конфеты</a:t>
          </a:r>
        </a:p>
      </dgm:t>
    </dgm:pt>
    <dgm:pt modelId="{EA1112EE-2AD9-4A00-B951-FA45F36ED871}" type="parTrans" cxnId="{B13AD23A-19DD-4C21-BAE4-04893C98640B}">
      <dgm:prSet/>
      <dgm:spPr>
        <a:ln>
          <a:solidFill>
            <a:schemeClr val="bg1">
              <a:lumMod val="85000"/>
            </a:schemeClr>
          </a:solidFill>
        </a:ln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endParaRPr lang="ru-RU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gm:t>
    </dgm:pt>
    <dgm:pt modelId="{C9B69AFA-08FD-4176-9116-83CA3D764859}" type="sibTrans" cxnId="{B13AD23A-19DD-4C21-BAE4-04893C98640B}">
      <dgm:prSet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endParaRPr lang="ru-RU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gm:t>
    </dgm:pt>
    <dgm:pt modelId="{0518B847-A7F5-46A5-ABF5-7E882FD14A55}">
      <dgm:prSet phldrT="[Текст]" custT="1"/>
      <dgm:spPr>
        <a:ln>
          <a:noFill/>
        </a:ln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algn="l"/>
          <a:r>
            <a:rPr lang="ru-RU" sz="1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Вольское  масло</a:t>
          </a:r>
        </a:p>
      </dgm:t>
    </dgm:pt>
    <dgm:pt modelId="{588FDE69-A1CC-46EA-962B-9CAC29B4117D}" type="parTrans" cxnId="{F8E9ADFA-66FE-4D23-AC8E-800E5399B090}">
      <dgm:prSet/>
      <dgm:spPr>
        <a:ln>
          <a:solidFill>
            <a:schemeClr val="bg1">
              <a:lumMod val="95000"/>
            </a:schemeClr>
          </a:solidFill>
        </a:ln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endParaRPr lang="ru-RU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gm:t>
    </dgm:pt>
    <dgm:pt modelId="{AB5602CD-8AE1-42C2-BAF2-5046A477FEEC}" type="sibTrans" cxnId="{F8E9ADFA-66FE-4D23-AC8E-800E5399B090}">
      <dgm:prSet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endParaRPr lang="ru-RU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gm:t>
    </dgm:pt>
    <dgm:pt modelId="{423205D9-AB2C-4B9C-A83C-581030070484}">
      <dgm:prSet phldrT="[Текст]" custT="1"/>
      <dgm:spPr>
        <a:ln>
          <a:noFill/>
        </a:ln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algn="l"/>
          <a:r>
            <a:rPr lang="ru-RU" sz="1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Вольское  пиво</a:t>
          </a:r>
        </a:p>
      </dgm:t>
    </dgm:pt>
    <dgm:pt modelId="{9B2FE69B-C218-462B-B7DC-5E72D99B107A}" type="parTrans" cxnId="{3E774925-4970-4F55-945A-D9024B8E2344}">
      <dgm:prSet/>
      <dgm:spPr>
        <a:solidFill>
          <a:schemeClr val="accent6">
            <a:lumMod val="75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endParaRPr lang="ru-RU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gm:t>
    </dgm:pt>
    <dgm:pt modelId="{54731323-1F04-4D24-8FC1-8CC56169FF30}" type="sibTrans" cxnId="{3E774925-4970-4F55-945A-D9024B8E2344}">
      <dgm:prSet/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endParaRPr lang="ru-RU" b="1" cap="none" spc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gm:t>
    </dgm:pt>
    <dgm:pt modelId="{DEC6A91A-AFFA-4A9B-8163-82E740ADED4C}" type="pres">
      <dgm:prSet presAssocID="{881EFE66-EEC1-4AD7-BD6B-008C2DA0840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4F26F5E-5A70-4914-9540-0E2FCF9ADC09}" type="pres">
      <dgm:prSet presAssocID="{F31F3237-296E-4DF9-8E3A-0205059460C1}" presName="root" presStyleCnt="0"/>
      <dgm:spPr/>
    </dgm:pt>
    <dgm:pt modelId="{17A0443B-AB31-42DE-BA91-03C978F0F528}" type="pres">
      <dgm:prSet presAssocID="{F31F3237-296E-4DF9-8E3A-0205059460C1}" presName="rootComposite" presStyleCnt="0"/>
      <dgm:spPr/>
    </dgm:pt>
    <dgm:pt modelId="{56CA3759-BD91-4106-845D-E691177E4FE9}" type="pres">
      <dgm:prSet presAssocID="{F31F3237-296E-4DF9-8E3A-0205059460C1}" presName="rootText" presStyleLbl="node1" presStyleIdx="0" presStyleCnt="1" custScaleX="93891" custScaleY="45043" custLinFactNeighborX="1871" custLinFactNeighborY="-16842"/>
      <dgm:spPr>
        <a:prstGeom prst="flowChartTerminator">
          <a:avLst/>
        </a:prstGeom>
      </dgm:spPr>
      <dgm:t>
        <a:bodyPr/>
        <a:lstStyle/>
        <a:p>
          <a:endParaRPr lang="ru-RU"/>
        </a:p>
      </dgm:t>
    </dgm:pt>
    <dgm:pt modelId="{5CA2A452-1699-4F21-A6F8-E2AF0D5BEC06}" type="pres">
      <dgm:prSet presAssocID="{F31F3237-296E-4DF9-8E3A-0205059460C1}" presName="rootConnector" presStyleLbl="node1" presStyleIdx="0" presStyleCnt="1"/>
      <dgm:spPr/>
      <dgm:t>
        <a:bodyPr/>
        <a:lstStyle/>
        <a:p>
          <a:endParaRPr lang="ru-RU"/>
        </a:p>
      </dgm:t>
    </dgm:pt>
    <dgm:pt modelId="{821091E7-88E4-4283-B680-51B87ABA0471}" type="pres">
      <dgm:prSet presAssocID="{F31F3237-296E-4DF9-8E3A-0205059460C1}" presName="childShape" presStyleCnt="0"/>
      <dgm:spPr/>
    </dgm:pt>
    <dgm:pt modelId="{41DCBA42-CB76-4DC7-83E6-E3A6330CC9F3}" type="pres">
      <dgm:prSet presAssocID="{89FBAEA0-22B9-4B2D-A4A0-1AE556DF7211}" presName="Name13" presStyleLbl="parChTrans1D2" presStyleIdx="0" presStyleCnt="4"/>
      <dgm:spPr/>
      <dgm:t>
        <a:bodyPr/>
        <a:lstStyle/>
        <a:p>
          <a:endParaRPr lang="ru-RU"/>
        </a:p>
      </dgm:t>
    </dgm:pt>
    <dgm:pt modelId="{6A7C0C36-6666-4EBC-9A06-1F964EC4BC4F}" type="pres">
      <dgm:prSet presAssocID="{B9C013BC-2D36-471E-A6FE-7EE22E93948E}" presName="childText" presStyleLbl="bgAcc1" presStyleIdx="0" presStyleCnt="4" custScaleX="110555" custScaleY="252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B6527-DB7F-4E1C-9E0B-7FFA20356E2D}" type="pres">
      <dgm:prSet presAssocID="{EA1112EE-2AD9-4A00-B951-FA45F36ED871}" presName="Name13" presStyleLbl="parChTrans1D2" presStyleIdx="1" presStyleCnt="4"/>
      <dgm:spPr/>
      <dgm:t>
        <a:bodyPr/>
        <a:lstStyle/>
        <a:p>
          <a:endParaRPr lang="ru-RU"/>
        </a:p>
      </dgm:t>
    </dgm:pt>
    <dgm:pt modelId="{7438B7BD-8639-47D6-80B4-364FB3155311}" type="pres">
      <dgm:prSet presAssocID="{7B8A8689-9457-4932-8A93-C693387A01F0}" presName="childText" presStyleLbl="bgAcc1" presStyleIdx="1" presStyleCnt="4" custScaleX="110619" custScaleY="25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11FC38-904B-470A-80F7-D575FB0184B9}" type="pres">
      <dgm:prSet presAssocID="{588FDE69-A1CC-46EA-962B-9CAC29B4117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7DAACEAF-992F-44F2-AA03-04FF61BDA2E0}" type="pres">
      <dgm:prSet presAssocID="{0518B847-A7F5-46A5-ABF5-7E882FD14A55}" presName="childText" presStyleLbl="bgAcc1" presStyleIdx="2" presStyleCnt="4" custScaleX="108430" custScaleY="25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61CBA-90E7-40E3-A24B-A8FE13FED4EC}" type="pres">
      <dgm:prSet presAssocID="{9B2FE69B-C218-462B-B7DC-5E72D99B107A}" presName="Name13" presStyleLbl="parChTrans1D2" presStyleIdx="3" presStyleCnt="4"/>
      <dgm:spPr/>
      <dgm:t>
        <a:bodyPr/>
        <a:lstStyle/>
        <a:p>
          <a:endParaRPr lang="ru-RU"/>
        </a:p>
      </dgm:t>
    </dgm:pt>
    <dgm:pt modelId="{EE6830CC-A8E4-488B-85AE-5B8834E4736E}" type="pres">
      <dgm:prSet presAssocID="{423205D9-AB2C-4B9C-A83C-581030070484}" presName="childText" presStyleLbl="bgAcc1" presStyleIdx="3" presStyleCnt="4" custScaleX="111495" custScaleY="20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10A3E8-44A4-4E3F-963E-F72102468D1B}" type="presOf" srcId="{F31F3237-296E-4DF9-8E3A-0205059460C1}" destId="{56CA3759-BD91-4106-845D-E691177E4FE9}" srcOrd="0" destOrd="0" presId="urn:microsoft.com/office/officeart/2005/8/layout/hierarchy3"/>
    <dgm:cxn modelId="{2C6C44A0-90AB-4A41-B9CE-6230D7FB7BBE}" type="presOf" srcId="{881EFE66-EEC1-4AD7-BD6B-008C2DA0840F}" destId="{DEC6A91A-AFFA-4A9B-8163-82E740ADED4C}" srcOrd="0" destOrd="0" presId="urn:microsoft.com/office/officeart/2005/8/layout/hierarchy3"/>
    <dgm:cxn modelId="{3E774925-4970-4F55-945A-D9024B8E2344}" srcId="{F31F3237-296E-4DF9-8E3A-0205059460C1}" destId="{423205D9-AB2C-4B9C-A83C-581030070484}" srcOrd="3" destOrd="0" parTransId="{9B2FE69B-C218-462B-B7DC-5E72D99B107A}" sibTransId="{54731323-1F04-4D24-8FC1-8CC56169FF30}"/>
    <dgm:cxn modelId="{B13AD23A-19DD-4C21-BAE4-04893C98640B}" srcId="{F31F3237-296E-4DF9-8E3A-0205059460C1}" destId="{7B8A8689-9457-4932-8A93-C693387A01F0}" srcOrd="1" destOrd="0" parTransId="{EA1112EE-2AD9-4A00-B951-FA45F36ED871}" sibTransId="{C9B69AFA-08FD-4176-9116-83CA3D764859}"/>
    <dgm:cxn modelId="{7C91CCB5-62A2-4F57-BEF0-0738CCF51179}" type="presOf" srcId="{0518B847-A7F5-46A5-ABF5-7E882FD14A55}" destId="{7DAACEAF-992F-44F2-AA03-04FF61BDA2E0}" srcOrd="0" destOrd="0" presId="urn:microsoft.com/office/officeart/2005/8/layout/hierarchy3"/>
    <dgm:cxn modelId="{3C082AD5-09DE-4D2B-A5A0-F72A62B6C107}" type="presOf" srcId="{B9C013BC-2D36-471E-A6FE-7EE22E93948E}" destId="{6A7C0C36-6666-4EBC-9A06-1F964EC4BC4F}" srcOrd="0" destOrd="0" presId="urn:microsoft.com/office/officeart/2005/8/layout/hierarchy3"/>
    <dgm:cxn modelId="{B99C3949-B978-4508-87C8-C5A9AD759D55}" srcId="{881EFE66-EEC1-4AD7-BD6B-008C2DA0840F}" destId="{F31F3237-296E-4DF9-8E3A-0205059460C1}" srcOrd="0" destOrd="0" parTransId="{CA660588-D09F-4A88-9354-748705A83C73}" sibTransId="{9325D861-E938-4E0B-BA46-E582223D5319}"/>
    <dgm:cxn modelId="{F8E9ADFA-66FE-4D23-AC8E-800E5399B090}" srcId="{F31F3237-296E-4DF9-8E3A-0205059460C1}" destId="{0518B847-A7F5-46A5-ABF5-7E882FD14A55}" srcOrd="2" destOrd="0" parTransId="{588FDE69-A1CC-46EA-962B-9CAC29B4117D}" sibTransId="{AB5602CD-8AE1-42C2-BAF2-5046A477FEEC}"/>
    <dgm:cxn modelId="{8B05EE54-7B66-4F5C-BA4C-A05D55149572}" type="presOf" srcId="{423205D9-AB2C-4B9C-A83C-581030070484}" destId="{EE6830CC-A8E4-488B-85AE-5B8834E4736E}" srcOrd="0" destOrd="0" presId="urn:microsoft.com/office/officeart/2005/8/layout/hierarchy3"/>
    <dgm:cxn modelId="{DA487E35-BA84-4F2E-A08B-087E697210DE}" type="presOf" srcId="{9B2FE69B-C218-462B-B7DC-5E72D99B107A}" destId="{19461CBA-90E7-40E3-A24B-A8FE13FED4EC}" srcOrd="0" destOrd="0" presId="urn:microsoft.com/office/officeart/2005/8/layout/hierarchy3"/>
    <dgm:cxn modelId="{2BB8959E-4DCB-424F-9C8F-2C3F077358E8}" srcId="{F31F3237-296E-4DF9-8E3A-0205059460C1}" destId="{B9C013BC-2D36-471E-A6FE-7EE22E93948E}" srcOrd="0" destOrd="0" parTransId="{89FBAEA0-22B9-4B2D-A4A0-1AE556DF7211}" sibTransId="{80AD5282-0EC8-4276-B5CF-98E11C23C44A}"/>
    <dgm:cxn modelId="{6FB094FA-33E2-4376-8426-6BAAAD98431E}" type="presOf" srcId="{EA1112EE-2AD9-4A00-B951-FA45F36ED871}" destId="{2FAB6527-DB7F-4E1C-9E0B-7FFA20356E2D}" srcOrd="0" destOrd="0" presId="urn:microsoft.com/office/officeart/2005/8/layout/hierarchy3"/>
    <dgm:cxn modelId="{296AC650-2EE2-44F1-93AE-EBCDDB24E838}" type="presOf" srcId="{89FBAEA0-22B9-4B2D-A4A0-1AE556DF7211}" destId="{41DCBA42-CB76-4DC7-83E6-E3A6330CC9F3}" srcOrd="0" destOrd="0" presId="urn:microsoft.com/office/officeart/2005/8/layout/hierarchy3"/>
    <dgm:cxn modelId="{5483BC44-3E40-4CC1-AEC8-73AE5EE099D6}" type="presOf" srcId="{7B8A8689-9457-4932-8A93-C693387A01F0}" destId="{7438B7BD-8639-47D6-80B4-364FB3155311}" srcOrd="0" destOrd="0" presId="urn:microsoft.com/office/officeart/2005/8/layout/hierarchy3"/>
    <dgm:cxn modelId="{A6168F90-5AD8-4DD0-B7E9-231C1F0CDD0C}" type="presOf" srcId="{588FDE69-A1CC-46EA-962B-9CAC29B4117D}" destId="{1611FC38-904B-470A-80F7-D575FB0184B9}" srcOrd="0" destOrd="0" presId="urn:microsoft.com/office/officeart/2005/8/layout/hierarchy3"/>
    <dgm:cxn modelId="{D8CB60FA-61DA-4E69-B757-CFFB3F7ECDDA}" type="presOf" srcId="{F31F3237-296E-4DF9-8E3A-0205059460C1}" destId="{5CA2A452-1699-4F21-A6F8-E2AF0D5BEC06}" srcOrd="1" destOrd="0" presId="urn:microsoft.com/office/officeart/2005/8/layout/hierarchy3"/>
    <dgm:cxn modelId="{34949CA0-E017-4BB2-8BF1-E4A6E2E54086}" type="presParOf" srcId="{DEC6A91A-AFFA-4A9B-8163-82E740ADED4C}" destId="{44F26F5E-5A70-4914-9540-0E2FCF9ADC09}" srcOrd="0" destOrd="0" presId="urn:microsoft.com/office/officeart/2005/8/layout/hierarchy3"/>
    <dgm:cxn modelId="{9F4A126D-4A14-4571-900E-887B89AC58B4}" type="presParOf" srcId="{44F26F5E-5A70-4914-9540-0E2FCF9ADC09}" destId="{17A0443B-AB31-42DE-BA91-03C978F0F528}" srcOrd="0" destOrd="0" presId="urn:microsoft.com/office/officeart/2005/8/layout/hierarchy3"/>
    <dgm:cxn modelId="{C4FCA108-6EA8-436D-927F-1611D61096EC}" type="presParOf" srcId="{17A0443B-AB31-42DE-BA91-03C978F0F528}" destId="{56CA3759-BD91-4106-845D-E691177E4FE9}" srcOrd="0" destOrd="0" presId="urn:microsoft.com/office/officeart/2005/8/layout/hierarchy3"/>
    <dgm:cxn modelId="{548DADED-C0D5-410A-8336-464052284D3B}" type="presParOf" srcId="{17A0443B-AB31-42DE-BA91-03C978F0F528}" destId="{5CA2A452-1699-4F21-A6F8-E2AF0D5BEC06}" srcOrd="1" destOrd="0" presId="urn:microsoft.com/office/officeart/2005/8/layout/hierarchy3"/>
    <dgm:cxn modelId="{90581758-4802-4696-BC8F-B48E83C57AF7}" type="presParOf" srcId="{44F26F5E-5A70-4914-9540-0E2FCF9ADC09}" destId="{821091E7-88E4-4283-B680-51B87ABA0471}" srcOrd="1" destOrd="0" presId="urn:microsoft.com/office/officeart/2005/8/layout/hierarchy3"/>
    <dgm:cxn modelId="{C0888BD9-34F2-4499-93BB-8C084C7B6308}" type="presParOf" srcId="{821091E7-88E4-4283-B680-51B87ABA0471}" destId="{41DCBA42-CB76-4DC7-83E6-E3A6330CC9F3}" srcOrd="0" destOrd="0" presId="urn:microsoft.com/office/officeart/2005/8/layout/hierarchy3"/>
    <dgm:cxn modelId="{825AA0D9-147E-4DF5-8704-CF18D5ECE365}" type="presParOf" srcId="{821091E7-88E4-4283-B680-51B87ABA0471}" destId="{6A7C0C36-6666-4EBC-9A06-1F964EC4BC4F}" srcOrd="1" destOrd="0" presId="urn:microsoft.com/office/officeart/2005/8/layout/hierarchy3"/>
    <dgm:cxn modelId="{E95CD95D-48CD-40DE-B09C-1B6B2EBB5B0D}" type="presParOf" srcId="{821091E7-88E4-4283-B680-51B87ABA0471}" destId="{2FAB6527-DB7F-4E1C-9E0B-7FFA20356E2D}" srcOrd="2" destOrd="0" presId="urn:microsoft.com/office/officeart/2005/8/layout/hierarchy3"/>
    <dgm:cxn modelId="{33DEC1C3-C70A-40B4-B498-26EFBBBE5261}" type="presParOf" srcId="{821091E7-88E4-4283-B680-51B87ABA0471}" destId="{7438B7BD-8639-47D6-80B4-364FB3155311}" srcOrd="3" destOrd="0" presId="urn:microsoft.com/office/officeart/2005/8/layout/hierarchy3"/>
    <dgm:cxn modelId="{023D4323-5D31-4EDC-AE4F-68A45F8510CB}" type="presParOf" srcId="{821091E7-88E4-4283-B680-51B87ABA0471}" destId="{1611FC38-904B-470A-80F7-D575FB0184B9}" srcOrd="4" destOrd="0" presId="urn:microsoft.com/office/officeart/2005/8/layout/hierarchy3"/>
    <dgm:cxn modelId="{ED846747-5181-4914-A01C-D03817E40890}" type="presParOf" srcId="{821091E7-88E4-4283-B680-51B87ABA0471}" destId="{7DAACEAF-992F-44F2-AA03-04FF61BDA2E0}" srcOrd="5" destOrd="0" presId="urn:microsoft.com/office/officeart/2005/8/layout/hierarchy3"/>
    <dgm:cxn modelId="{64FA3F03-B783-454D-96EC-A2315CDEA37B}" type="presParOf" srcId="{821091E7-88E4-4283-B680-51B87ABA0471}" destId="{19461CBA-90E7-40E3-A24B-A8FE13FED4EC}" srcOrd="6" destOrd="0" presId="urn:microsoft.com/office/officeart/2005/8/layout/hierarchy3"/>
    <dgm:cxn modelId="{E87D3BAF-8716-46F3-A85D-0613B670DE72}" type="presParOf" srcId="{821091E7-88E4-4283-B680-51B87ABA0471}" destId="{EE6830CC-A8E4-488B-85AE-5B8834E4736E}" srcOrd="7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B8F8CC-AEE2-47F5-8743-3CBD4A538536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466A75-88D9-4232-B483-CDD2DC37EA24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Относительно низкий уровень официальной безработицы.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Выгодное транспортно-географическое положение (на пересечении автомобильных, железнодорожных, водных магистральных путей сообщения).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Наличие на территории города перспективных для промышленного освоения минерально-рекреационных ресурсов: благоприятные для отдыха природно-климатические условия и богатое историко-культурное наследие.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Наличие неиспользуемых площадей и земельных ресурсов.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Наличие крупных предприятий, обеспечивающих стабильную занятость, уровень оплаты труда, социальные гарантии.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Реализация инвестиционных проектов в сфере производства строительных материалов (производство цемента, извести).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Динамичное развитие предприятий, выражающееся в росте их доли в общем объёме товаров и услуг собственного производства.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Выгодное транспорта-географическое положение, что снижает затраты на транспортировку.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Развитая улично-дорожная сеть.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Высокое качество воды.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Высокий уровень развития системы связи (как стационарной, так и сотовой).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Близость крупных энергогенерирующих объектов.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Значительно количество УК в ЖКХ.</a:t>
          </a:r>
        </a:p>
      </dgm:t>
    </dgm:pt>
    <dgm:pt modelId="{01732324-DCF2-42F4-8E7C-99B9779949B1}" type="parTrans" cxnId="{4CBBAF35-E063-4905-B6E6-FE5E4DB0A981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EF8FCA10-4A37-4FAF-A637-33292ED19C0D}" type="sibTrans" cxnId="{4CBBAF35-E063-4905-B6E6-FE5E4DB0A981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D812171F-B345-44F8-9756-F75781A70EA9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i="0" dirty="0">
              <a:solidFill>
                <a:schemeClr val="tx1"/>
              </a:solidFill>
              <a:latin typeface="Century Gothic" pitchFamily="34" charset="0"/>
            </a:rPr>
            <a:t>Сложная структура земельного фонда (значительная доля земель министерства обороны и гослесфонда, оползневые зоны).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i="0" dirty="0">
              <a:solidFill>
                <a:schemeClr val="tx1"/>
              </a:solidFill>
              <a:latin typeface="Century Gothic" pitchFamily="34" charset="0"/>
            </a:rPr>
            <a:t>Близость крупных региональных центров (прежде всего, Балаково), более успешно конкурирующих за потребителя, инвестиции и трудовые ресурсы.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i="0" dirty="0">
              <a:solidFill>
                <a:schemeClr val="tx1"/>
              </a:solidFill>
              <a:latin typeface="Century Gothic" pitchFamily="34" charset="0"/>
            </a:rPr>
            <a:t>Недостаточный уровень развития сервисной инфраструктуры, что сдерживает развитие туристического потенциала.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i="0" dirty="0">
              <a:solidFill>
                <a:schemeClr val="tx1"/>
              </a:solidFill>
              <a:latin typeface="Century Gothic" pitchFamily="34" charset="0"/>
            </a:rPr>
            <a:t>Слабая инновационная активность.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i="0" dirty="0">
              <a:solidFill>
                <a:schemeClr val="tx1"/>
              </a:solidFill>
              <a:latin typeface="Century Gothic" pitchFamily="34" charset="0"/>
            </a:rPr>
            <a:t>Моноспециализированность экономики – доминирование в структуре экономики одной отрасли – промышленности строительных материалов.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i="0" dirty="0">
              <a:solidFill>
                <a:schemeClr val="tx1"/>
              </a:solidFill>
              <a:latin typeface="Century Gothic" pitchFamily="34" charset="0"/>
            </a:rPr>
            <a:t>Низкая диверсифицированность номенклатуры добываемого сырья (по существу, в промышленных масштабах производится только цемент).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i="0" dirty="0">
              <a:solidFill>
                <a:schemeClr val="tx1"/>
              </a:solidFill>
              <a:latin typeface="Century Gothic" pitchFamily="34" charset="0"/>
            </a:rPr>
            <a:t>Специализация обрабатывающей промышленности на обслуживании профильного производства и оборонном заказе.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i="0" dirty="0">
              <a:solidFill>
                <a:schemeClr val="tx1"/>
              </a:solidFill>
              <a:latin typeface="Century Gothic" pitchFamily="34" charset="0"/>
            </a:rPr>
            <a:t>Низкий уровень развития малого бизнеса в реальном секторе экономики.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i="0" dirty="0">
              <a:solidFill>
                <a:schemeClr val="tx1"/>
              </a:solidFill>
              <a:latin typeface="Century Gothic" pitchFamily="34" charset="0"/>
            </a:rPr>
            <a:t>Отсутствие бюджетных возможностей для оказания поддержки малых и средних предпринимателей.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i="0" dirty="0">
              <a:solidFill>
                <a:schemeClr val="tx1"/>
              </a:solidFill>
              <a:latin typeface="Century Gothic" pitchFamily="34" charset="0"/>
            </a:rPr>
            <a:t>Повышенная атмогеохимическая нагрузка от выбросов автомобильного транспорта, промышленных предприятий и предприятий ЖКХ.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i="0" dirty="0">
              <a:solidFill>
                <a:schemeClr val="tx1"/>
              </a:solidFill>
              <a:latin typeface="Century Gothic" pitchFamily="34" charset="0"/>
            </a:rPr>
            <a:t>Высокий уровень износа инженерных коммуникаций, прежде всего, систем водоснабжения и водоотведения.</a:t>
          </a:r>
        </a:p>
      </dgm:t>
    </dgm:pt>
    <dgm:pt modelId="{AC0F5F4C-8DE8-4A9C-B2B7-0E337BC0BD91}" type="parTrans" cxnId="{77429EB0-1558-4864-8FC4-543A16880B9E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AA606A35-D366-4176-9874-E266347227CE}" type="sibTrans" cxnId="{77429EB0-1558-4864-8FC4-543A16880B9E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849EBA5C-1355-41BE-840A-A3D57C2A6374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     Сохраняющийся интерес к реализации ресурсных проектов со стороны федеральных и местных компаний.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Возможности использования федеральных инструментов государственно-частного партнерства для разработки и инфраструктурного обеспечения проектов по освоению природно-ресурсного потенциала территории.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Активизация инновационной деятельности.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Эффективное использование географического положения муниципального образования для привлечения инвесторов.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Использование научного потенциала для создания наукоемких производств.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Государственная поддержка жилищного строительства, как фактор гарантированного спроса на продукцию градообразующих предприятий (цемент).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Отсутствие заменителей цемента, низкая эластичность спроса, что позволяет цементным предприятиям г. Вольска поднимать цены на продукцию в ответ на рост себестоимости.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Возможность подключению к федеральному финансированию, планируемому для поддержки моногородов.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Расширение рынка сбыта продукции местных товаропроизводителей.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Улучшение качества автомобильных дорог.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Развитие туристического кластера.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Действующие федеральные и региональные целевые программы, направленные на комплексное развитие ЖКХ, обновление основных фондов, внедрения новых технологий, в 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      т.ч. ресурсосберегающих.</a:t>
          </a:r>
        </a:p>
      </dgm:t>
    </dgm:pt>
    <dgm:pt modelId="{F86038B5-B522-4202-B826-60CF7512B1A4}" type="parTrans" cxnId="{C9063D41-CACE-4545-A0A3-54F819A17690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C6C0B2CA-4E85-48BB-99B2-97DBA6B45BA6}" type="sibTrans" cxnId="{C9063D41-CACE-4545-A0A3-54F819A17690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4FA39DE8-3521-4C2A-9F8D-F5A654A5B7A5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l">
            <a:lnSpc>
              <a:spcPct val="15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       </a:t>
          </a:r>
        </a:p>
        <a:p>
          <a:pPr algn="l">
            <a:lnSpc>
              <a:spcPct val="15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Конкуренция за трудовые ресурсы со стороны крупных городов области (Балаково, Саратов) и межрегиональных центров (Самара, Москва), которую Вольский район пока проигрывает.</a:t>
          </a:r>
        </a:p>
        <a:p>
          <a:pPr algn="l">
            <a:lnSpc>
              <a:spcPct val="15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Снижение инвестиционной активности в частном секторе, как следствие, неясность перспектив развития природно-ресурсного потенциала города.</a:t>
          </a:r>
        </a:p>
        <a:p>
          <a:pPr algn="l">
            <a:lnSpc>
              <a:spcPct val="15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Повышение тарифов естественных  монополий, от которых существенно зависит цена на продукцию градообразующих предприятий(цемент).</a:t>
          </a:r>
        </a:p>
        <a:p>
          <a:pPr algn="just">
            <a:lnSpc>
              <a:spcPct val="15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Отсутствие у местных властей действенных рычагов влияния на стратегию развития крупных холдингов, работающих на территории района, что в случае изменения ее внешних или внутренних направлений (прежде всего, в сфере кадровой политики) может привести к существенной дестабилизации социально-экономической ситуации.</a:t>
          </a:r>
        </a:p>
        <a:p>
          <a:pPr algn="l">
            <a:lnSpc>
              <a:spcPct val="15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Повышение уровня оплаты населением услуг ЖКХ.</a:t>
          </a:r>
        </a:p>
        <a:p>
          <a:pPr algn="l">
            <a:lnSpc>
              <a:spcPct val="150000"/>
            </a:lnSpc>
            <a:spcAft>
              <a:spcPts val="0"/>
            </a:spcAft>
          </a:pPr>
          <a:r>
            <a:rPr lang="ru-RU" sz="800" b="1" dirty="0">
              <a:solidFill>
                <a:schemeClr val="tx1"/>
              </a:solidFill>
              <a:latin typeface="Century Gothic" pitchFamily="34" charset="0"/>
            </a:rPr>
            <a:t>Близость города к Балаковской атомной станции.</a:t>
          </a:r>
        </a:p>
        <a:p>
          <a:pPr algn="ctr">
            <a:lnSpc>
              <a:spcPct val="150000"/>
            </a:lnSpc>
            <a:spcAft>
              <a:spcPts val="0"/>
            </a:spcAft>
          </a:pPr>
          <a:endParaRPr lang="ru-RU" sz="900" b="1" dirty="0">
            <a:solidFill>
              <a:schemeClr val="tx1">
                <a:lumMod val="50000"/>
                <a:lumOff val="50000"/>
              </a:schemeClr>
            </a:solidFill>
            <a:latin typeface="Century Gothic" pitchFamily="34" charset="0"/>
          </a:endParaRPr>
        </a:p>
      </dgm:t>
    </dgm:pt>
    <dgm:pt modelId="{40E56022-4837-4ABB-BBED-1A25663B1FC4}" type="parTrans" cxnId="{BD538AE9-9331-4958-8162-5E8C3D1CBB98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D4F8A394-9BFA-4A07-A90A-03C0708D4D4F}" type="sibTrans" cxnId="{BD538AE9-9331-4958-8162-5E8C3D1CBB98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E64FBA39-27ED-467F-B850-667E72F5616E}" type="pres">
      <dgm:prSet presAssocID="{A3B8F8CC-AEE2-47F5-8743-3CBD4A53853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6143AF-50EA-477F-8DF4-661E9EB6FD4F}" type="pres">
      <dgm:prSet presAssocID="{A3B8F8CC-AEE2-47F5-8743-3CBD4A538536}" presName="axisShape" presStyleLbl="bgShp" presStyleIdx="0" presStyleCnt="1" custScaleX="177778" custLinFactNeighborX="-1800" custLinFactNeighborY="-261"/>
      <dgm:spPr/>
    </dgm:pt>
    <dgm:pt modelId="{DCA5A705-1294-41CB-85EF-B4FB61D12227}" type="pres">
      <dgm:prSet presAssocID="{A3B8F8CC-AEE2-47F5-8743-3CBD4A538536}" presName="rect1" presStyleLbl="node1" presStyleIdx="0" presStyleCnt="4" custScaleX="206298" custScaleY="117321" custLinFactNeighborX="-63995" custLinFactNeighborY="-79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709E3-EB83-4190-984B-BCBBBF64855A}" type="pres">
      <dgm:prSet presAssocID="{A3B8F8CC-AEE2-47F5-8743-3CBD4A538536}" presName="rect2" presStyleLbl="node1" presStyleIdx="1" presStyleCnt="4" custScaleX="212297" custScaleY="117323" custLinFactNeighborX="58177" custLinFactNeighborY="-75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FC3AB-A4D4-400D-ACCD-5777030AA857}" type="pres">
      <dgm:prSet presAssocID="{A3B8F8CC-AEE2-47F5-8743-3CBD4A538536}" presName="rect3" presStyleLbl="node1" presStyleIdx="2" presStyleCnt="4" custScaleX="205547" custScaleY="109158" custLinFactNeighborX="-61660" custLinFactNeighborY="59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E19DEA-E3F9-4EF3-8F76-E4606075FE9D}" type="pres">
      <dgm:prSet presAssocID="{A3B8F8CC-AEE2-47F5-8743-3CBD4A538536}" presName="rect4" presStyleLbl="node1" presStyleIdx="3" presStyleCnt="4" custScaleX="209847" custScaleY="109664" custLinFactNeighborX="60373" custLinFactNeighborY="49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7B6108-469B-465C-831B-71F1E0ABFC46}" type="presOf" srcId="{4FA39DE8-3521-4C2A-9F8D-F5A654A5B7A5}" destId="{A1E19DEA-E3F9-4EF3-8F76-E4606075FE9D}" srcOrd="0" destOrd="0" presId="urn:microsoft.com/office/officeart/2005/8/layout/matrix2"/>
    <dgm:cxn modelId="{C9063D41-CACE-4545-A0A3-54F819A17690}" srcId="{A3B8F8CC-AEE2-47F5-8743-3CBD4A538536}" destId="{849EBA5C-1355-41BE-840A-A3D57C2A6374}" srcOrd="2" destOrd="0" parTransId="{F86038B5-B522-4202-B826-60CF7512B1A4}" sibTransId="{C6C0B2CA-4E85-48BB-99B2-97DBA6B45BA6}"/>
    <dgm:cxn modelId="{9C7275C2-F463-4BDC-993E-17EE0E6F18D8}" type="presOf" srcId="{81466A75-88D9-4232-B483-CDD2DC37EA24}" destId="{DCA5A705-1294-41CB-85EF-B4FB61D12227}" srcOrd="0" destOrd="0" presId="urn:microsoft.com/office/officeart/2005/8/layout/matrix2"/>
    <dgm:cxn modelId="{BD538AE9-9331-4958-8162-5E8C3D1CBB98}" srcId="{A3B8F8CC-AEE2-47F5-8743-3CBD4A538536}" destId="{4FA39DE8-3521-4C2A-9F8D-F5A654A5B7A5}" srcOrd="3" destOrd="0" parTransId="{40E56022-4837-4ABB-BBED-1A25663B1FC4}" sibTransId="{D4F8A394-9BFA-4A07-A90A-03C0708D4D4F}"/>
    <dgm:cxn modelId="{4CBBAF35-E063-4905-B6E6-FE5E4DB0A981}" srcId="{A3B8F8CC-AEE2-47F5-8743-3CBD4A538536}" destId="{81466A75-88D9-4232-B483-CDD2DC37EA24}" srcOrd="0" destOrd="0" parTransId="{01732324-DCF2-42F4-8E7C-99B9779949B1}" sibTransId="{EF8FCA10-4A37-4FAF-A637-33292ED19C0D}"/>
    <dgm:cxn modelId="{5A6EAE04-029A-4796-9259-5C70FA681A80}" type="presOf" srcId="{D812171F-B345-44F8-9756-F75781A70EA9}" destId="{881709E3-EB83-4190-984B-BCBBBF64855A}" srcOrd="0" destOrd="0" presId="urn:microsoft.com/office/officeart/2005/8/layout/matrix2"/>
    <dgm:cxn modelId="{77429EB0-1558-4864-8FC4-543A16880B9E}" srcId="{A3B8F8CC-AEE2-47F5-8743-3CBD4A538536}" destId="{D812171F-B345-44F8-9756-F75781A70EA9}" srcOrd="1" destOrd="0" parTransId="{AC0F5F4C-8DE8-4A9C-B2B7-0E337BC0BD91}" sibTransId="{AA606A35-D366-4176-9874-E266347227CE}"/>
    <dgm:cxn modelId="{E9A7C89D-A87B-4C83-AC9C-44524C677D3A}" type="presOf" srcId="{A3B8F8CC-AEE2-47F5-8743-3CBD4A538536}" destId="{E64FBA39-27ED-467F-B850-667E72F5616E}" srcOrd="0" destOrd="0" presId="urn:microsoft.com/office/officeart/2005/8/layout/matrix2"/>
    <dgm:cxn modelId="{566A33F8-8967-471D-B979-70CAAE3E781C}" type="presOf" srcId="{849EBA5C-1355-41BE-840A-A3D57C2A6374}" destId="{EA0FC3AB-A4D4-400D-ACCD-5777030AA857}" srcOrd="0" destOrd="0" presId="urn:microsoft.com/office/officeart/2005/8/layout/matrix2"/>
    <dgm:cxn modelId="{E5588E80-137A-48FB-B8DB-8CA568D59318}" type="presParOf" srcId="{E64FBA39-27ED-467F-B850-667E72F5616E}" destId="{A56143AF-50EA-477F-8DF4-661E9EB6FD4F}" srcOrd="0" destOrd="0" presId="urn:microsoft.com/office/officeart/2005/8/layout/matrix2"/>
    <dgm:cxn modelId="{DCC92588-2832-478D-956E-CCAE6B4CBA06}" type="presParOf" srcId="{E64FBA39-27ED-467F-B850-667E72F5616E}" destId="{DCA5A705-1294-41CB-85EF-B4FB61D12227}" srcOrd="1" destOrd="0" presId="urn:microsoft.com/office/officeart/2005/8/layout/matrix2"/>
    <dgm:cxn modelId="{EB0C3582-8407-43A4-9DBC-CF2C1884D02C}" type="presParOf" srcId="{E64FBA39-27ED-467F-B850-667E72F5616E}" destId="{881709E3-EB83-4190-984B-BCBBBF64855A}" srcOrd="2" destOrd="0" presId="urn:microsoft.com/office/officeart/2005/8/layout/matrix2"/>
    <dgm:cxn modelId="{A9B92226-9918-4C49-8C94-622C12C655F3}" type="presParOf" srcId="{E64FBA39-27ED-467F-B850-667E72F5616E}" destId="{EA0FC3AB-A4D4-400D-ACCD-5777030AA857}" srcOrd="3" destOrd="0" presId="urn:microsoft.com/office/officeart/2005/8/layout/matrix2"/>
    <dgm:cxn modelId="{F8ECFA52-0936-4EB7-A0E1-86379615C9CA}" type="presParOf" srcId="{E64FBA39-27ED-467F-B850-667E72F5616E}" destId="{A1E19DEA-E3F9-4EF3-8F76-E4606075FE9D}" srcOrd="4" destOrd="0" presId="urn:microsoft.com/office/officeart/2005/8/layout/matrix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8366A50-35E8-404F-A432-F0CE8830E729}" type="doc">
      <dgm:prSet loTypeId="urn:microsoft.com/office/officeart/2005/8/layout/default#1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92C356C5-53C5-4003-9FBC-82D56765F514}">
      <dgm:prSet phldrT="[Текст]" custT="1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ТАТАРИНОВ </a:t>
          </a:r>
        </a:p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АНДРЕЙ ЕВГЕНЬЕВИЧ</a:t>
          </a:r>
        </a:p>
        <a:p>
          <a:r>
            <a:rPr lang="ru-RU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Глава Вольского муниципального района  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8(845-93)7-20-17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8(937)803-05-85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hlinkClick xmlns:r="http://schemas.openxmlformats.org/officeDocument/2006/relationships" r:id="rId1"/>
            </a:rPr>
            <a:t>volskadm@mail.ru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  <a:p>
          <a:endParaRPr lang="ru-RU" sz="1200" dirty="0">
            <a:latin typeface="Century Gothic" pitchFamily="34" charset="0"/>
          </a:endParaRPr>
        </a:p>
        <a:p>
          <a:endParaRPr lang="ru-RU" sz="1200" dirty="0">
            <a:latin typeface="Century Gothic" pitchFamily="34" charset="0"/>
          </a:endParaRPr>
        </a:p>
      </dgm:t>
    </dgm:pt>
    <dgm:pt modelId="{DB7F4EB9-5659-41DE-8BB2-0A821433E53C}" type="parTrans" cxnId="{D8830514-086A-4D3B-944F-B7B03676FB18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F5F657F7-37D8-4FA8-A7D6-38688F15545D}" type="sibTrans" cxnId="{D8830514-086A-4D3B-944F-B7B03676FB18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326F3219-FCEB-4A0E-9474-9E69CFB31441}">
      <dgm:prSet phldrT="[Текст]" custT="1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КУЗНЕЦОВ</a:t>
          </a:r>
        </a:p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МАКСИМ АЛЕКСАНДРОВИЧ</a:t>
          </a:r>
        </a:p>
        <a:p>
          <a:r>
            <a:rPr lang="ru-RU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Заместитель главы администрации Вольского муниципального района по жизнеобеспечению и градостроительной деятельности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8(845-93)7-04-74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8(927)102-10-19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mkuznetsov164@gmail.com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</dgm:t>
    </dgm:pt>
    <dgm:pt modelId="{EFB4D62F-DB28-48E3-9104-9EFF5F4B6415}" type="parTrans" cxnId="{B79F0EE4-52D2-4243-B043-E3EFD07AD9EF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F5F6BD36-D016-462B-9DEC-3E9AE3CCCE87}" type="sibTrans" cxnId="{B79F0EE4-52D2-4243-B043-E3EFD07AD9EF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EB0DAA06-D35D-4B9E-99AD-0FE9469E218D}">
      <dgm:prSet phldrT="[Текст]" custT="1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БОНДАРЕНКО </a:t>
          </a:r>
        </a:p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ЛЮДМИЛА ВЛАДИМИРОВНА</a:t>
          </a:r>
        </a:p>
        <a:p>
          <a:r>
            <a:rPr lang="ru-RU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Заместитель главы администрации Вольского муниципального района по  экономике, промышленности и потребительскому рынку  </a:t>
          </a:r>
          <a:endParaRPr lang="en-US" sz="1200" i="1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8(845-93)7-20-89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Сотовый 8(987)382-85-41</a:t>
          </a:r>
        </a:p>
        <a:p>
          <a:r>
            <a:rPr lang="ru-RU" sz="1200" b="1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lvzat_1966@mail.ru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</dgm:t>
    </dgm:pt>
    <dgm:pt modelId="{7C93ED4B-3B8C-4478-BAEA-2FF483DF1104}" type="parTrans" cxnId="{95223B41-7D4C-4691-B303-B394B92F4B0D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ADC92B88-9BEF-484B-8566-464125E93EDE}" type="sibTrans" cxnId="{95223B41-7D4C-4691-B303-B394B92F4B0D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E95B7D33-08B1-40FE-B731-CD4836C49882}">
      <dgm:prSet phldrT="[Текст]" custT="1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КЛИМОВА </a:t>
          </a:r>
        </a:p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ЭЛЬВИНА АНАТОЛЬЕВНА</a:t>
          </a:r>
        </a:p>
        <a:p>
          <a:r>
            <a:rPr lang="ru-RU" sz="11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Заместитель начальника Управления экономики, промышленности и инвестиционной деятельности - начальник отдела по промышленности, инвестиционной деятельности и малому бизнесу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8(845-93)7-30-06 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Сотовый 8(937)632-05-71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klimova_elvina@mail.ru</a:t>
          </a:r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</a:t>
          </a:r>
        </a:p>
      </dgm:t>
    </dgm:pt>
    <dgm:pt modelId="{B5C037FE-1160-4E62-8908-13F433AAFE61}" type="parTrans" cxnId="{E8A22964-0D03-47F0-BB8F-2915D95EC14A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E6F1FC53-0110-4685-A3AD-E088CA0D1C1F}" type="sibTrans" cxnId="{E8A22964-0D03-47F0-BB8F-2915D95EC14A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12258B8E-E302-4046-AC88-96A0E049B075}">
      <dgm:prSet phldrT="[Текст]" custT="1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Подошвина </a:t>
          </a:r>
        </a:p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Марина Викторовна </a:t>
          </a:r>
        </a:p>
        <a:p>
          <a:r>
            <a:rPr lang="ru-RU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Председатель Комитета по управлению муниципальным имуществом и природными ресурсами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Телефон 8(845-93) 7-07-63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kymivolsk@rambler.ru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</dgm:t>
    </dgm:pt>
    <dgm:pt modelId="{A2E8FB02-6B48-457C-8817-C367325D55D2}" type="parTrans" cxnId="{B96BE23E-B4BE-43FF-89F7-1B5FFBE14DF8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6F354B1F-EB5D-4FD7-9D4A-997C41318C87}" type="sibTrans" cxnId="{B96BE23E-B4BE-43FF-89F7-1B5FFBE14DF8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6ABC7397-48A0-480E-9C40-6548D6EC64B1}">
      <dgm:prSet custT="1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Кудайбергенова</a:t>
          </a:r>
        </a:p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Анастасия Александровна</a:t>
          </a:r>
        </a:p>
        <a:p>
          <a:r>
            <a:rPr lang="ru-RU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Начальник управления землеустройства и градостроительной деятельности 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8(845-93)7-16-34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OZ1GD@yandex.ru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</dgm:t>
    </dgm:pt>
    <dgm:pt modelId="{95F4E951-F83C-4C7C-B10B-6455528C2FBE}" type="parTrans" cxnId="{E470F711-8E15-4F87-8DFD-AC0FBDB695EA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FB39659A-B5F8-4A07-AA8B-41570624E26C}" type="sibTrans" cxnId="{E470F711-8E15-4F87-8DFD-AC0FBDB695EA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DB42E6FD-8A9B-4C3C-A504-FD2E05628CF8}">
      <dgm:prSet custT="1"/>
      <dgm:spPr>
        <a:noFill/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Головина</a:t>
          </a:r>
        </a:p>
        <a:p>
          <a:r>
            <a:rPr lang="ru-RU" sz="1200" b="1" u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Ольга Владимировна </a:t>
          </a:r>
        </a:p>
        <a:p>
          <a:r>
            <a:rPr lang="ru-RU" sz="1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Начальник управления сельского хозяйства 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8(845-93)7-41-29</a:t>
          </a:r>
        </a:p>
        <a:p>
          <a:r>
            <a: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 </a:t>
          </a:r>
          <a:r>
            <a: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volskusx@mail.ru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</dgm:t>
    </dgm:pt>
    <dgm:pt modelId="{6FD6C049-62FD-4514-9609-FDE770103923}" type="parTrans" cxnId="{EC53B6C3-D008-4E70-B923-10A6B9856AEE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D1A37919-3E51-4ABB-B2C9-DD9E5F4F309E}" type="sibTrans" cxnId="{EC53B6C3-D008-4E70-B923-10A6B9856AEE}">
      <dgm:prSet/>
      <dgm:spPr/>
      <dgm:t>
        <a:bodyPr/>
        <a:lstStyle/>
        <a:p>
          <a:endParaRPr lang="ru-RU" sz="1200">
            <a:latin typeface="Century Gothic" pitchFamily="34" charset="0"/>
          </a:endParaRPr>
        </a:p>
      </dgm:t>
    </dgm:pt>
    <dgm:pt modelId="{ED3E7D4E-D0FC-4CC9-BD78-8023984A977B}" type="pres">
      <dgm:prSet presAssocID="{08366A50-35E8-404F-A432-F0CE8830E72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D4D690-508D-4982-AD8A-E342750DC466}" type="pres">
      <dgm:prSet presAssocID="{92C356C5-53C5-4003-9FBC-82D56765F514}" presName="node" presStyleLbl="node1" presStyleIdx="0" presStyleCnt="7" custScaleX="87820" custScaleY="191793" custLinFactNeighborX="2795" custLinFactNeighborY="-13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DE770-8919-412E-8AC4-A454FFBEACC8}" type="pres">
      <dgm:prSet presAssocID="{F5F657F7-37D8-4FA8-A7D6-38688F15545D}" presName="sibTrans" presStyleCnt="0"/>
      <dgm:spPr/>
    </dgm:pt>
    <dgm:pt modelId="{6D61DF93-74DD-4885-BBCC-E85FA36BD8EE}" type="pres">
      <dgm:prSet presAssocID="{326F3219-FCEB-4A0E-9474-9E69CFB31441}" presName="node" presStyleLbl="node1" presStyleIdx="1" presStyleCnt="7" custScaleX="87960" custScaleY="191793" custLinFactNeighborX="-3716" custLinFactNeighborY="-13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7E3EB-20C5-4B52-A120-665D5BA0BAFB}" type="pres">
      <dgm:prSet presAssocID="{F5F6BD36-D016-462B-9DEC-3E9AE3CCCE87}" presName="sibTrans" presStyleCnt="0"/>
      <dgm:spPr/>
    </dgm:pt>
    <dgm:pt modelId="{EF7FD317-2563-4EC3-A785-B80E85C7A9A4}" type="pres">
      <dgm:prSet presAssocID="{EB0DAA06-D35D-4B9E-99AD-0FE9469E218D}" presName="node" presStyleLbl="node1" presStyleIdx="2" presStyleCnt="7" custScaleX="85307" custScaleY="191793" custLinFactNeighborX="-9680" custLinFactNeighborY="-13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B23B5-E744-4A80-9EE2-2159C970DD2E}" type="pres">
      <dgm:prSet presAssocID="{ADC92B88-9BEF-484B-8566-464125E93EDE}" presName="sibTrans" presStyleCnt="0"/>
      <dgm:spPr/>
    </dgm:pt>
    <dgm:pt modelId="{C3D7139A-8878-4319-A51B-832E9A7D65A6}" type="pres">
      <dgm:prSet presAssocID="{E95B7D33-08B1-40FE-B731-CD4836C49882}" presName="node" presStyleLbl="node1" presStyleIdx="3" presStyleCnt="7" custScaleX="82455" custScaleY="191890" custLinFactNeighborX="-16276" custLinFactNeighborY="-13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D64B3C-BA87-4941-B682-1BA06C4F3F27}" type="pres">
      <dgm:prSet presAssocID="{E6F1FC53-0110-4685-A3AD-E088CA0D1C1F}" presName="sibTrans" presStyleCnt="0"/>
      <dgm:spPr/>
    </dgm:pt>
    <dgm:pt modelId="{B1842673-3B67-4A37-9779-C6A28D837295}" type="pres">
      <dgm:prSet presAssocID="{12258B8E-E302-4046-AC88-96A0E049B075}" presName="node" presStyleLbl="node1" presStyleIdx="4" presStyleCnt="7" custScaleX="89745" custScaleY="146810" custLinFactNeighborX="87645" custLinFactNeighborY="-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DA8A2-1E5B-4101-BD48-610AE60C5C1A}" type="pres">
      <dgm:prSet presAssocID="{6F354B1F-EB5D-4FD7-9D4A-997C41318C87}" presName="sibTrans" presStyleCnt="0"/>
      <dgm:spPr/>
    </dgm:pt>
    <dgm:pt modelId="{758B6FA2-0CB2-412C-8521-F67365143884}" type="pres">
      <dgm:prSet presAssocID="{6ABC7397-48A0-480E-9C40-6548D6EC64B1}" presName="node" presStyleLbl="node1" presStyleIdx="5" presStyleCnt="7" custScaleX="89887" custScaleY="146799" custLinFactX="-21636" custLinFactNeighborX="-100000" custLinFactNeighborY="-1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734D5-3E8C-4E04-8D4F-FD64B873166B}" type="pres">
      <dgm:prSet presAssocID="{FB39659A-B5F8-4A07-AA8B-41570624E26C}" presName="sibTrans" presStyleCnt="0"/>
      <dgm:spPr/>
    </dgm:pt>
    <dgm:pt modelId="{02782506-AA24-4669-A6FF-DCDF4C7B60EC}" type="pres">
      <dgm:prSet presAssocID="{DB42E6FD-8A9B-4C3C-A504-FD2E05628CF8}" presName="node" presStyleLbl="node1" presStyleIdx="6" presStyleCnt="7" custScaleX="89024" custScaleY="146799" custLinFactNeighborX="6511" custLinFactNeighborY="-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35751D-6823-42E4-A9FF-720A8E6D6BE3}" type="presOf" srcId="{DB42E6FD-8A9B-4C3C-A504-FD2E05628CF8}" destId="{02782506-AA24-4669-A6FF-DCDF4C7B60EC}" srcOrd="0" destOrd="0" presId="urn:microsoft.com/office/officeart/2005/8/layout/default#1"/>
    <dgm:cxn modelId="{95223B41-7D4C-4691-B303-B394B92F4B0D}" srcId="{08366A50-35E8-404F-A432-F0CE8830E729}" destId="{EB0DAA06-D35D-4B9E-99AD-0FE9469E218D}" srcOrd="2" destOrd="0" parTransId="{7C93ED4B-3B8C-4478-BAEA-2FF483DF1104}" sibTransId="{ADC92B88-9BEF-484B-8566-464125E93EDE}"/>
    <dgm:cxn modelId="{E8A22964-0D03-47F0-BB8F-2915D95EC14A}" srcId="{08366A50-35E8-404F-A432-F0CE8830E729}" destId="{E95B7D33-08B1-40FE-B731-CD4836C49882}" srcOrd="3" destOrd="0" parTransId="{B5C037FE-1160-4E62-8908-13F433AAFE61}" sibTransId="{E6F1FC53-0110-4685-A3AD-E088CA0D1C1F}"/>
    <dgm:cxn modelId="{B79F0EE4-52D2-4243-B043-E3EFD07AD9EF}" srcId="{08366A50-35E8-404F-A432-F0CE8830E729}" destId="{326F3219-FCEB-4A0E-9474-9E69CFB31441}" srcOrd="1" destOrd="0" parTransId="{EFB4D62F-DB28-48E3-9104-9EFF5F4B6415}" sibTransId="{F5F6BD36-D016-462B-9DEC-3E9AE3CCCE87}"/>
    <dgm:cxn modelId="{6128B572-0415-4034-B815-FEC22B9ED4A4}" type="presOf" srcId="{92C356C5-53C5-4003-9FBC-82D56765F514}" destId="{E2D4D690-508D-4982-AD8A-E342750DC466}" srcOrd="0" destOrd="0" presId="urn:microsoft.com/office/officeart/2005/8/layout/default#1"/>
    <dgm:cxn modelId="{516059CE-F41E-4AD0-BC9D-664E4B368623}" type="presOf" srcId="{EB0DAA06-D35D-4B9E-99AD-0FE9469E218D}" destId="{EF7FD317-2563-4EC3-A785-B80E85C7A9A4}" srcOrd="0" destOrd="0" presId="urn:microsoft.com/office/officeart/2005/8/layout/default#1"/>
    <dgm:cxn modelId="{92B72B45-629F-4556-9F3B-162B8DB2E84B}" type="presOf" srcId="{12258B8E-E302-4046-AC88-96A0E049B075}" destId="{B1842673-3B67-4A37-9779-C6A28D837295}" srcOrd="0" destOrd="0" presId="urn:microsoft.com/office/officeart/2005/8/layout/default#1"/>
    <dgm:cxn modelId="{D8830514-086A-4D3B-944F-B7B03676FB18}" srcId="{08366A50-35E8-404F-A432-F0CE8830E729}" destId="{92C356C5-53C5-4003-9FBC-82D56765F514}" srcOrd="0" destOrd="0" parTransId="{DB7F4EB9-5659-41DE-8BB2-0A821433E53C}" sibTransId="{F5F657F7-37D8-4FA8-A7D6-38688F15545D}"/>
    <dgm:cxn modelId="{51831CBC-FD77-482E-950B-B72B95133324}" type="presOf" srcId="{326F3219-FCEB-4A0E-9474-9E69CFB31441}" destId="{6D61DF93-74DD-4885-BBCC-E85FA36BD8EE}" srcOrd="0" destOrd="0" presId="urn:microsoft.com/office/officeart/2005/8/layout/default#1"/>
    <dgm:cxn modelId="{BF071DA1-D3D4-45CA-A99D-74ADC4477A65}" type="presOf" srcId="{6ABC7397-48A0-480E-9C40-6548D6EC64B1}" destId="{758B6FA2-0CB2-412C-8521-F67365143884}" srcOrd="0" destOrd="0" presId="urn:microsoft.com/office/officeart/2005/8/layout/default#1"/>
    <dgm:cxn modelId="{F62ACECC-F4FF-4E7D-AA21-8AC7D0EE56DE}" type="presOf" srcId="{08366A50-35E8-404F-A432-F0CE8830E729}" destId="{ED3E7D4E-D0FC-4CC9-BD78-8023984A977B}" srcOrd="0" destOrd="0" presId="urn:microsoft.com/office/officeart/2005/8/layout/default#1"/>
    <dgm:cxn modelId="{EC53B6C3-D008-4E70-B923-10A6B9856AEE}" srcId="{08366A50-35E8-404F-A432-F0CE8830E729}" destId="{DB42E6FD-8A9B-4C3C-A504-FD2E05628CF8}" srcOrd="6" destOrd="0" parTransId="{6FD6C049-62FD-4514-9609-FDE770103923}" sibTransId="{D1A37919-3E51-4ABB-B2C9-DD9E5F4F309E}"/>
    <dgm:cxn modelId="{8C81C110-3C0B-405D-BDFC-9293EB6A52EC}" type="presOf" srcId="{E95B7D33-08B1-40FE-B731-CD4836C49882}" destId="{C3D7139A-8878-4319-A51B-832E9A7D65A6}" srcOrd="0" destOrd="0" presId="urn:microsoft.com/office/officeart/2005/8/layout/default#1"/>
    <dgm:cxn modelId="{B96BE23E-B4BE-43FF-89F7-1B5FFBE14DF8}" srcId="{08366A50-35E8-404F-A432-F0CE8830E729}" destId="{12258B8E-E302-4046-AC88-96A0E049B075}" srcOrd="4" destOrd="0" parTransId="{A2E8FB02-6B48-457C-8817-C367325D55D2}" sibTransId="{6F354B1F-EB5D-4FD7-9D4A-997C41318C87}"/>
    <dgm:cxn modelId="{E470F711-8E15-4F87-8DFD-AC0FBDB695EA}" srcId="{08366A50-35E8-404F-A432-F0CE8830E729}" destId="{6ABC7397-48A0-480E-9C40-6548D6EC64B1}" srcOrd="5" destOrd="0" parTransId="{95F4E951-F83C-4C7C-B10B-6455528C2FBE}" sibTransId="{FB39659A-B5F8-4A07-AA8B-41570624E26C}"/>
    <dgm:cxn modelId="{0B2B4910-329E-4812-88DB-4CF320B065FB}" type="presParOf" srcId="{ED3E7D4E-D0FC-4CC9-BD78-8023984A977B}" destId="{E2D4D690-508D-4982-AD8A-E342750DC466}" srcOrd="0" destOrd="0" presId="urn:microsoft.com/office/officeart/2005/8/layout/default#1"/>
    <dgm:cxn modelId="{70D2E005-A22A-4031-AB0D-7FAC5B7F4ABB}" type="presParOf" srcId="{ED3E7D4E-D0FC-4CC9-BD78-8023984A977B}" destId="{BFADE770-8919-412E-8AC4-A454FFBEACC8}" srcOrd="1" destOrd="0" presId="urn:microsoft.com/office/officeart/2005/8/layout/default#1"/>
    <dgm:cxn modelId="{4B1AB5A3-6FF0-423F-923F-07111034A8AF}" type="presParOf" srcId="{ED3E7D4E-D0FC-4CC9-BD78-8023984A977B}" destId="{6D61DF93-74DD-4885-BBCC-E85FA36BD8EE}" srcOrd="2" destOrd="0" presId="urn:microsoft.com/office/officeart/2005/8/layout/default#1"/>
    <dgm:cxn modelId="{DCCB3F18-35D8-446B-BCFA-BD1494B732CF}" type="presParOf" srcId="{ED3E7D4E-D0FC-4CC9-BD78-8023984A977B}" destId="{1427E3EB-20C5-4B52-A120-665D5BA0BAFB}" srcOrd="3" destOrd="0" presId="urn:microsoft.com/office/officeart/2005/8/layout/default#1"/>
    <dgm:cxn modelId="{6A3EAEC1-3269-48FA-BEFC-C35B2C61C572}" type="presParOf" srcId="{ED3E7D4E-D0FC-4CC9-BD78-8023984A977B}" destId="{EF7FD317-2563-4EC3-A785-B80E85C7A9A4}" srcOrd="4" destOrd="0" presId="urn:microsoft.com/office/officeart/2005/8/layout/default#1"/>
    <dgm:cxn modelId="{E662B877-0537-46C6-956F-267925CCED00}" type="presParOf" srcId="{ED3E7D4E-D0FC-4CC9-BD78-8023984A977B}" destId="{188B23B5-E744-4A80-9EE2-2159C970DD2E}" srcOrd="5" destOrd="0" presId="urn:microsoft.com/office/officeart/2005/8/layout/default#1"/>
    <dgm:cxn modelId="{5F66B856-E9D1-48A0-8F99-5C73FAE9D998}" type="presParOf" srcId="{ED3E7D4E-D0FC-4CC9-BD78-8023984A977B}" destId="{C3D7139A-8878-4319-A51B-832E9A7D65A6}" srcOrd="6" destOrd="0" presId="urn:microsoft.com/office/officeart/2005/8/layout/default#1"/>
    <dgm:cxn modelId="{503AC05C-5B10-426F-88A2-49F31B6476CF}" type="presParOf" srcId="{ED3E7D4E-D0FC-4CC9-BD78-8023984A977B}" destId="{46D64B3C-BA87-4941-B682-1BA06C4F3F27}" srcOrd="7" destOrd="0" presId="urn:microsoft.com/office/officeart/2005/8/layout/default#1"/>
    <dgm:cxn modelId="{7741A2E3-A0FE-4020-9702-536E587A2DE2}" type="presParOf" srcId="{ED3E7D4E-D0FC-4CC9-BD78-8023984A977B}" destId="{B1842673-3B67-4A37-9779-C6A28D837295}" srcOrd="8" destOrd="0" presId="urn:microsoft.com/office/officeart/2005/8/layout/default#1"/>
    <dgm:cxn modelId="{04A4454E-FD1A-4227-9C48-743B32DCDCDF}" type="presParOf" srcId="{ED3E7D4E-D0FC-4CC9-BD78-8023984A977B}" destId="{58CDA8A2-1E5B-4101-BD48-610AE60C5C1A}" srcOrd="9" destOrd="0" presId="urn:microsoft.com/office/officeart/2005/8/layout/default#1"/>
    <dgm:cxn modelId="{4060FE35-D79A-4CE6-8AE5-61FBC6A9AE17}" type="presParOf" srcId="{ED3E7D4E-D0FC-4CC9-BD78-8023984A977B}" destId="{758B6FA2-0CB2-412C-8521-F67365143884}" srcOrd="10" destOrd="0" presId="urn:microsoft.com/office/officeart/2005/8/layout/default#1"/>
    <dgm:cxn modelId="{7BE2D386-B770-4949-A496-9AD63B6077A4}" type="presParOf" srcId="{ED3E7D4E-D0FC-4CC9-BD78-8023984A977B}" destId="{17C734D5-3E8C-4E04-8D4F-FD64B873166B}" srcOrd="11" destOrd="0" presId="urn:microsoft.com/office/officeart/2005/8/layout/default#1"/>
    <dgm:cxn modelId="{1BC49ACD-36C6-4F66-87F0-246B1D204D21}" type="presParOf" srcId="{ED3E7D4E-D0FC-4CC9-BD78-8023984A977B}" destId="{02782506-AA24-4669-A6FF-DCDF4C7B60EC}" srcOrd="12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16CE6-6BB3-46F4-9694-2A8AE476B2AF}">
      <dsp:nvSpPr>
        <dsp:cNvPr id="0" name=""/>
        <dsp:cNvSpPr/>
      </dsp:nvSpPr>
      <dsp:spPr>
        <a:xfrm>
          <a:off x="1354666" y="0"/>
          <a:ext cx="5418667" cy="5418667"/>
        </a:xfrm>
        <a:prstGeom prst="diamond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0A00E6-E743-47C4-8012-C804CAB44F3E}">
      <dsp:nvSpPr>
        <dsp:cNvPr id="0" name=""/>
        <dsp:cNvSpPr/>
      </dsp:nvSpPr>
      <dsp:spPr>
        <a:xfrm>
          <a:off x="1846077" y="491411"/>
          <a:ext cx="2160004" cy="216000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entury Gothic" panose="020B0502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Административный</a:t>
          </a:r>
          <a:r>
            <a:rPr lang="ru-RU" sz="16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 центр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город Вольск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buNone/>
          </a:pPr>
          <a:endParaRPr lang="ru-RU" sz="1200" b="1" kern="1200" cap="none" spc="0" dirty="0">
            <a:ln w="0"/>
            <a:solidFill>
              <a:schemeClr val="tx1"/>
            </a:solidFill>
            <a:effectLst/>
            <a:latin typeface="Century Gothic" panose="020B0502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200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1951520" y="596854"/>
        <a:ext cx="1949118" cy="1949118"/>
      </dsp:txXfrm>
    </dsp:sp>
    <dsp:sp modelId="{A0893412-8AD8-48A5-833E-716C29911395}">
      <dsp:nvSpPr>
        <dsp:cNvPr id="0" name=""/>
        <dsp:cNvSpPr/>
      </dsp:nvSpPr>
      <dsp:spPr>
        <a:xfrm>
          <a:off x="4146621" y="483169"/>
          <a:ext cx="2160004" cy="216000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63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населенных пункта</a:t>
          </a:r>
          <a:endParaRPr lang="ru-RU" sz="1200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4252064" y="588612"/>
        <a:ext cx="1949118" cy="1949118"/>
      </dsp:txXfrm>
    </dsp:sp>
    <dsp:sp modelId="{B11FFBCC-84CB-47BD-A45D-CF5FDF704814}">
      <dsp:nvSpPr>
        <dsp:cNvPr id="0" name=""/>
        <dsp:cNvSpPr/>
      </dsp:nvSpPr>
      <dsp:spPr>
        <a:xfrm>
          <a:off x="1846077" y="2767251"/>
          <a:ext cx="2160004" cy="216000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Основан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в 1780 г.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latin typeface="Century Gothic" panose="020B0502020202020204" pitchFamily="34" charset="0"/>
          </a:endParaRPr>
        </a:p>
      </dsp:txBody>
      <dsp:txXfrm>
        <a:off x="1951520" y="2872694"/>
        <a:ext cx="1949118" cy="1949118"/>
      </dsp:txXfrm>
    </dsp:sp>
    <dsp:sp modelId="{20B36F34-0658-43E5-A0F0-4DFDA98CDC78}">
      <dsp:nvSpPr>
        <dsp:cNvPr id="0" name=""/>
        <dsp:cNvSpPr/>
      </dsp:nvSpPr>
      <dsp:spPr>
        <a:xfrm>
          <a:off x="4121917" y="2742546"/>
          <a:ext cx="2160004" cy="216000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15 муниципальных образований</a:t>
          </a:r>
        </a:p>
      </dsp:txBody>
      <dsp:txXfrm>
        <a:off x="4227360" y="2847989"/>
        <a:ext cx="1949118" cy="194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A3759-BD91-4106-845D-E691177E4FE9}">
      <dsp:nvSpPr>
        <dsp:cNvPr id="0" name=""/>
        <dsp:cNvSpPr/>
      </dsp:nvSpPr>
      <dsp:spPr>
        <a:xfrm>
          <a:off x="335624" y="1728"/>
          <a:ext cx="2651537" cy="598860"/>
        </a:xfrm>
        <a:prstGeom prst="flowChartTerminator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rPr>
            <a:t>Породы</a:t>
          </a:r>
        </a:p>
      </dsp:txBody>
      <dsp:txXfrm>
        <a:off x="460590" y="89422"/>
        <a:ext cx="2401605" cy="423472"/>
      </dsp:txXfrm>
    </dsp:sp>
    <dsp:sp modelId="{41DCBA42-CB76-4DC7-83E6-E3A6330CC9F3}">
      <dsp:nvSpPr>
        <dsp:cNvPr id="0" name=""/>
        <dsp:cNvSpPr/>
      </dsp:nvSpPr>
      <dsp:spPr>
        <a:xfrm>
          <a:off x="600777" y="600589"/>
          <a:ext cx="335012" cy="514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342"/>
              </a:lnTo>
              <a:lnTo>
                <a:pt x="335012" y="514342"/>
              </a:lnTo>
            </a:path>
          </a:pathLst>
        </a:custGeom>
        <a:noFill/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C0C36-6666-4EBC-9A06-1F964EC4BC4F}">
      <dsp:nvSpPr>
        <dsp:cNvPr id="0" name=""/>
        <dsp:cNvSpPr/>
      </dsp:nvSpPr>
      <dsp:spPr>
        <a:xfrm>
          <a:off x="935790" y="946945"/>
          <a:ext cx="2351781" cy="3359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Хвойные 18%</a:t>
          </a:r>
        </a:p>
      </dsp:txBody>
      <dsp:txXfrm>
        <a:off x="945630" y="956785"/>
        <a:ext cx="2332101" cy="316292"/>
      </dsp:txXfrm>
    </dsp:sp>
    <dsp:sp modelId="{2FAB6527-DB7F-4E1C-9E0B-7FFA20356E2D}">
      <dsp:nvSpPr>
        <dsp:cNvPr id="0" name=""/>
        <dsp:cNvSpPr/>
      </dsp:nvSpPr>
      <dsp:spPr>
        <a:xfrm>
          <a:off x="600777" y="600589"/>
          <a:ext cx="265153" cy="1167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7062"/>
              </a:lnTo>
              <a:lnTo>
                <a:pt x="265153" y="1167062"/>
              </a:lnTo>
            </a:path>
          </a:pathLst>
        </a:custGeom>
        <a:noFill/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38B7BD-8639-47D6-80B4-364FB3155311}">
      <dsp:nvSpPr>
        <dsp:cNvPr id="0" name=""/>
        <dsp:cNvSpPr/>
      </dsp:nvSpPr>
      <dsp:spPr>
        <a:xfrm>
          <a:off x="865931" y="1601327"/>
          <a:ext cx="2353142" cy="332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Твердые лиственные 80%: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дуб и липа</a:t>
          </a:r>
        </a:p>
      </dsp:txBody>
      <dsp:txXfrm>
        <a:off x="875674" y="1611070"/>
        <a:ext cx="2333656" cy="313162"/>
      </dsp:txXfrm>
    </dsp:sp>
    <dsp:sp modelId="{1611FC38-904B-470A-80F7-D575FB0184B9}">
      <dsp:nvSpPr>
        <dsp:cNvPr id="0" name=""/>
        <dsp:cNvSpPr/>
      </dsp:nvSpPr>
      <dsp:spPr>
        <a:xfrm>
          <a:off x="600777" y="600589"/>
          <a:ext cx="265153" cy="1833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3197"/>
              </a:lnTo>
              <a:lnTo>
                <a:pt x="265153" y="1833197"/>
              </a:lnTo>
            </a:path>
          </a:pathLst>
        </a:custGeom>
        <a:noFill/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AACEAF-992F-44F2-AA03-04FF61BDA2E0}">
      <dsp:nvSpPr>
        <dsp:cNvPr id="0" name=""/>
        <dsp:cNvSpPr/>
      </dsp:nvSpPr>
      <dsp:spPr>
        <a:xfrm>
          <a:off x="865931" y="2266359"/>
          <a:ext cx="2306576" cy="3348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Меловая сосна борется с эрозией на Приволжской равнине</a:t>
          </a:r>
        </a:p>
      </dsp:txBody>
      <dsp:txXfrm>
        <a:off x="875739" y="2276167"/>
        <a:ext cx="2286960" cy="315239"/>
      </dsp:txXfrm>
    </dsp:sp>
    <dsp:sp modelId="{19461CBA-90E7-40E3-A24B-A8FE13FED4EC}">
      <dsp:nvSpPr>
        <dsp:cNvPr id="0" name=""/>
        <dsp:cNvSpPr/>
      </dsp:nvSpPr>
      <dsp:spPr>
        <a:xfrm>
          <a:off x="600777" y="600589"/>
          <a:ext cx="265153" cy="2469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9663"/>
              </a:lnTo>
              <a:lnTo>
                <a:pt x="265153" y="2469663"/>
              </a:lnTo>
            </a:path>
          </a:pathLst>
        </a:custGeom>
        <a:noFill/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6830CC-A8E4-488B-85AE-5B8834E4736E}">
      <dsp:nvSpPr>
        <dsp:cNvPr id="0" name=""/>
        <dsp:cNvSpPr/>
      </dsp:nvSpPr>
      <dsp:spPr>
        <a:xfrm>
          <a:off x="865931" y="2933597"/>
          <a:ext cx="2371777" cy="2733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Средняя лесистость 20,8%</a:t>
          </a:r>
        </a:p>
      </dsp:txBody>
      <dsp:txXfrm>
        <a:off x="873936" y="2941602"/>
        <a:ext cx="2355767" cy="2573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A3759-BD91-4106-845D-E691177E4FE9}">
      <dsp:nvSpPr>
        <dsp:cNvPr id="0" name=""/>
        <dsp:cNvSpPr/>
      </dsp:nvSpPr>
      <dsp:spPr>
        <a:xfrm>
          <a:off x="2303" y="2756"/>
          <a:ext cx="3023667" cy="881019"/>
        </a:xfrm>
        <a:prstGeom prst="flowChartTerminator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rPr>
            <a:t>Наиболее  лесистые муниципальные образования</a:t>
          </a:r>
        </a:p>
      </dsp:txBody>
      <dsp:txXfrm>
        <a:off x="144807" y="131768"/>
        <a:ext cx="2738659" cy="622995"/>
      </dsp:txXfrm>
    </dsp:sp>
    <dsp:sp modelId="{41DCBA42-CB76-4DC7-83E6-E3A6330CC9F3}">
      <dsp:nvSpPr>
        <dsp:cNvPr id="0" name=""/>
        <dsp:cNvSpPr/>
      </dsp:nvSpPr>
      <dsp:spPr>
        <a:xfrm>
          <a:off x="304670" y="883776"/>
          <a:ext cx="353256" cy="374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679"/>
              </a:lnTo>
              <a:lnTo>
                <a:pt x="353256" y="374679"/>
              </a:lnTo>
            </a:path>
          </a:pathLst>
        </a:custGeom>
        <a:noFill/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C0C36-6666-4EBC-9A06-1F964EC4BC4F}">
      <dsp:nvSpPr>
        <dsp:cNvPr id="0" name=""/>
        <dsp:cNvSpPr/>
      </dsp:nvSpPr>
      <dsp:spPr>
        <a:xfrm>
          <a:off x="657927" y="1136084"/>
          <a:ext cx="1713188" cy="2447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Черкасское</a:t>
          </a:r>
        </a:p>
      </dsp:txBody>
      <dsp:txXfrm>
        <a:off x="665095" y="1143252"/>
        <a:ext cx="1698852" cy="230407"/>
      </dsp:txXfrm>
    </dsp:sp>
    <dsp:sp modelId="{2FAB6527-DB7F-4E1C-9E0B-7FFA20356E2D}">
      <dsp:nvSpPr>
        <dsp:cNvPr id="0" name=""/>
        <dsp:cNvSpPr/>
      </dsp:nvSpPr>
      <dsp:spPr>
        <a:xfrm>
          <a:off x="304670" y="883776"/>
          <a:ext cx="302366" cy="850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163"/>
              </a:lnTo>
              <a:lnTo>
                <a:pt x="302366" y="850163"/>
              </a:lnTo>
            </a:path>
          </a:pathLst>
        </a:custGeom>
        <a:noFill/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38B7BD-8639-47D6-80B4-364FB3155311}">
      <dsp:nvSpPr>
        <dsp:cNvPr id="0" name=""/>
        <dsp:cNvSpPr/>
      </dsp:nvSpPr>
      <dsp:spPr>
        <a:xfrm>
          <a:off x="607037" y="1612778"/>
          <a:ext cx="1714179" cy="242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Терсинское</a:t>
          </a:r>
        </a:p>
      </dsp:txBody>
      <dsp:txXfrm>
        <a:off x="614134" y="1619875"/>
        <a:ext cx="1699985" cy="228128"/>
      </dsp:txXfrm>
    </dsp:sp>
    <dsp:sp modelId="{1611FC38-904B-470A-80F7-D575FB0184B9}">
      <dsp:nvSpPr>
        <dsp:cNvPr id="0" name=""/>
        <dsp:cNvSpPr/>
      </dsp:nvSpPr>
      <dsp:spPr>
        <a:xfrm>
          <a:off x="304670" y="883776"/>
          <a:ext cx="302366" cy="1335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5418"/>
              </a:lnTo>
              <a:lnTo>
                <a:pt x="302366" y="1335418"/>
              </a:lnTo>
            </a:path>
          </a:pathLst>
        </a:custGeom>
        <a:noFill/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AACEAF-992F-44F2-AA03-04FF61BDA2E0}">
      <dsp:nvSpPr>
        <dsp:cNvPr id="0" name=""/>
        <dsp:cNvSpPr/>
      </dsp:nvSpPr>
      <dsp:spPr>
        <a:xfrm>
          <a:off x="607037" y="2097230"/>
          <a:ext cx="1680258" cy="2439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Белогорновское</a:t>
          </a:r>
        </a:p>
      </dsp:txBody>
      <dsp:txXfrm>
        <a:off x="614181" y="2104374"/>
        <a:ext cx="1665970" cy="229642"/>
      </dsp:txXfrm>
    </dsp:sp>
    <dsp:sp modelId="{19461CBA-90E7-40E3-A24B-A8FE13FED4EC}">
      <dsp:nvSpPr>
        <dsp:cNvPr id="0" name=""/>
        <dsp:cNvSpPr/>
      </dsp:nvSpPr>
      <dsp:spPr>
        <a:xfrm>
          <a:off x="304670" y="883776"/>
          <a:ext cx="302366" cy="1799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9061"/>
              </a:lnTo>
              <a:lnTo>
                <a:pt x="302366" y="1799061"/>
              </a:lnTo>
            </a:path>
          </a:pathLst>
        </a:custGeom>
        <a:noFill/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6830CC-A8E4-488B-85AE-5B8834E4736E}">
      <dsp:nvSpPr>
        <dsp:cNvPr id="0" name=""/>
        <dsp:cNvSpPr/>
      </dsp:nvSpPr>
      <dsp:spPr>
        <a:xfrm>
          <a:off x="607037" y="2583289"/>
          <a:ext cx="1727754" cy="1990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rPr>
            <a:t>Куриловское и Колоярское</a:t>
          </a:r>
        </a:p>
      </dsp:txBody>
      <dsp:txXfrm>
        <a:off x="612868" y="2589120"/>
        <a:ext cx="1716092" cy="1874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120CB-D614-435E-B659-8D6864C39956}">
      <dsp:nvSpPr>
        <dsp:cNvPr id="0" name=""/>
        <dsp:cNvSpPr/>
      </dsp:nvSpPr>
      <dsp:spPr>
        <a:xfrm>
          <a:off x="791802" y="0"/>
          <a:ext cx="4532216" cy="197729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E2667-F0F9-4504-A989-4718601102E1}">
      <dsp:nvSpPr>
        <dsp:cNvPr id="0" name=""/>
        <dsp:cNvSpPr/>
      </dsp:nvSpPr>
      <dsp:spPr>
        <a:xfrm>
          <a:off x="1164" y="504760"/>
          <a:ext cx="1469001" cy="9677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20%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Саратовская область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48407" y="552003"/>
        <a:ext cx="1374515" cy="873290"/>
      </dsp:txXfrm>
    </dsp:sp>
    <dsp:sp modelId="{641A2079-0062-4766-8CE7-E185428CAFCF}">
      <dsp:nvSpPr>
        <dsp:cNvPr id="0" name=""/>
        <dsp:cNvSpPr/>
      </dsp:nvSpPr>
      <dsp:spPr>
        <a:xfrm>
          <a:off x="1600925" y="492881"/>
          <a:ext cx="1825186" cy="9677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35%</a:t>
          </a:r>
          <a:r>
            <a:rPr lang="ru-RU" sz="1200" b="1" kern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 </a:t>
          </a:r>
          <a:r>
            <a:rPr lang="ru-RU" sz="1200" kern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Пензенская, 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Ульяновская,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Самарская области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1648168" y="540124"/>
        <a:ext cx="1730700" cy="873290"/>
      </dsp:txXfrm>
    </dsp:sp>
    <dsp:sp modelId="{2F2FDCE3-D99D-4902-8D52-0DB3B9A483A8}">
      <dsp:nvSpPr>
        <dsp:cNvPr id="0" name=""/>
        <dsp:cNvSpPr/>
      </dsp:nvSpPr>
      <dsp:spPr>
        <a:xfrm>
          <a:off x="3556862" y="504760"/>
          <a:ext cx="1631479" cy="967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35%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  <a:latin typeface="Century Gothic" pitchFamily="34" charset="0"/>
              <a:ea typeface="Raleway"/>
              <a:cs typeface="Raleway"/>
              <a:sym typeface="Raleway"/>
            </a:rPr>
            <a:t>Москва и СПБ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604104" y="552002"/>
        <a:ext cx="1536995" cy="8732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16CE6-6BB3-46F4-9694-2A8AE476B2AF}">
      <dsp:nvSpPr>
        <dsp:cNvPr id="0" name=""/>
        <dsp:cNvSpPr/>
      </dsp:nvSpPr>
      <dsp:spPr>
        <a:xfrm>
          <a:off x="1264499" y="0"/>
          <a:ext cx="5418667" cy="5418667"/>
        </a:xfrm>
        <a:prstGeom prst="diamond">
          <a:avLst/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0A00E6-E743-47C4-8012-C804CAB44F3E}">
      <dsp:nvSpPr>
        <dsp:cNvPr id="0" name=""/>
        <dsp:cNvSpPr/>
      </dsp:nvSpPr>
      <dsp:spPr>
        <a:xfrm>
          <a:off x="1846077" y="488642"/>
          <a:ext cx="2160004" cy="216554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entury Gothic" panose="020B0502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Ансамбль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Вольских музеев</a:t>
          </a:r>
          <a:endParaRPr lang="ru-RU" sz="1600" b="1" kern="1200" cap="none" spc="0" dirty="0">
            <a:ln w="0"/>
            <a:solidFill>
              <a:schemeClr val="tx1"/>
            </a:solidFill>
            <a:effectLst/>
            <a:latin typeface="Century Gothic" panose="020B0502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600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1951520" y="594085"/>
        <a:ext cx="1949118" cy="1954655"/>
      </dsp:txXfrm>
    </dsp:sp>
    <dsp:sp modelId="{A0893412-8AD8-48A5-833E-716C29911395}">
      <dsp:nvSpPr>
        <dsp:cNvPr id="0" name=""/>
        <dsp:cNvSpPr/>
      </dsp:nvSpPr>
      <dsp:spPr>
        <a:xfrm>
          <a:off x="4187471" y="3004418"/>
          <a:ext cx="2160004" cy="216000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Креативность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города</a:t>
          </a:r>
          <a:endParaRPr lang="ru-RU" sz="1600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4292914" y="3109861"/>
        <a:ext cx="1949118" cy="1949118"/>
      </dsp:txXfrm>
    </dsp:sp>
    <dsp:sp modelId="{B11FFBCC-84CB-47BD-A45D-CF5FDF704814}">
      <dsp:nvSpPr>
        <dsp:cNvPr id="0" name=""/>
        <dsp:cNvSpPr/>
      </dsp:nvSpPr>
      <dsp:spPr>
        <a:xfrm>
          <a:off x="4033766" y="457034"/>
          <a:ext cx="2160004" cy="2160004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Река Волга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Горнолыжная база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rPr>
            <a:t>Меловой карьер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latin typeface="Century Gothic" panose="020B0502020202020204" pitchFamily="34" charset="0"/>
          </a:endParaRPr>
        </a:p>
      </dsp:txBody>
      <dsp:txXfrm>
        <a:off x="4139209" y="562477"/>
        <a:ext cx="1949118" cy="1949118"/>
      </dsp:txXfrm>
    </dsp:sp>
    <dsp:sp modelId="{20B36F34-0658-43E5-A0F0-4DFDA98CDC78}">
      <dsp:nvSpPr>
        <dsp:cNvPr id="0" name=""/>
        <dsp:cNvSpPr/>
      </dsp:nvSpPr>
      <dsp:spPr>
        <a:xfrm>
          <a:off x="1826430" y="3031516"/>
          <a:ext cx="2160004" cy="2160004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Бренды и сувениры</a:t>
          </a:r>
        </a:p>
      </dsp:txBody>
      <dsp:txXfrm>
        <a:off x="1931873" y="3136959"/>
        <a:ext cx="1949118" cy="194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A3759-BD91-4106-845D-E691177E4FE9}">
      <dsp:nvSpPr>
        <dsp:cNvPr id="0" name=""/>
        <dsp:cNvSpPr/>
      </dsp:nvSpPr>
      <dsp:spPr>
        <a:xfrm>
          <a:off x="49980" y="297529"/>
          <a:ext cx="2479837" cy="594835"/>
        </a:xfrm>
        <a:prstGeom prst="flowChartTerminator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marL="0" lvl="0" indent="0" algn="l" defTabSz="6223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Бренды общероссийского уровня</a:t>
          </a:r>
        </a:p>
      </dsp:txBody>
      <dsp:txXfrm>
        <a:off x="166854" y="384634"/>
        <a:ext cx="2246089" cy="420625"/>
      </dsp:txXfrm>
    </dsp:sp>
    <dsp:sp modelId="{41DCBA42-CB76-4DC7-83E6-E3A6330CC9F3}">
      <dsp:nvSpPr>
        <dsp:cNvPr id="0" name=""/>
        <dsp:cNvSpPr/>
      </dsp:nvSpPr>
      <dsp:spPr>
        <a:xfrm>
          <a:off x="297964" y="892365"/>
          <a:ext cx="198567" cy="719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9420"/>
              </a:lnTo>
              <a:lnTo>
                <a:pt x="198567" y="719420"/>
              </a:lnTo>
            </a:path>
          </a:pathLst>
        </a:custGeom>
        <a:noFill/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C0C36-6666-4EBC-9A06-1F964EC4BC4F}">
      <dsp:nvSpPr>
        <dsp:cNvPr id="0" name=""/>
        <dsp:cNvSpPr/>
      </dsp:nvSpPr>
      <dsp:spPr>
        <a:xfrm>
          <a:off x="496531" y="1444928"/>
          <a:ext cx="2335972" cy="3337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Вольский  цемент</a:t>
          </a:r>
        </a:p>
      </dsp:txBody>
      <dsp:txXfrm>
        <a:off x="506305" y="1454702"/>
        <a:ext cx="2316424" cy="314166"/>
      </dsp:txXfrm>
    </dsp:sp>
    <dsp:sp modelId="{2FAB6527-DB7F-4E1C-9E0B-7FFA20356E2D}">
      <dsp:nvSpPr>
        <dsp:cNvPr id="0" name=""/>
        <dsp:cNvSpPr/>
      </dsp:nvSpPr>
      <dsp:spPr>
        <a:xfrm>
          <a:off x="297964" y="892365"/>
          <a:ext cx="198567" cy="1381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1631"/>
              </a:lnTo>
              <a:lnTo>
                <a:pt x="198567" y="1381631"/>
              </a:lnTo>
            </a:path>
          </a:pathLst>
        </a:custGeom>
        <a:noFill/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38B7BD-8639-47D6-80B4-364FB3155311}">
      <dsp:nvSpPr>
        <dsp:cNvPr id="0" name=""/>
        <dsp:cNvSpPr/>
      </dsp:nvSpPr>
      <dsp:spPr>
        <a:xfrm>
          <a:off x="496531" y="2108790"/>
          <a:ext cx="2337324" cy="330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cap="none" spc="0" dirty="0" err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Вольские</a:t>
          </a:r>
          <a:r>
            <a:rPr lang="ru-RU" sz="1400" b="1" kern="12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  конфеты</a:t>
          </a:r>
        </a:p>
      </dsp:txBody>
      <dsp:txXfrm>
        <a:off x="506208" y="2118467"/>
        <a:ext cx="2317970" cy="311058"/>
      </dsp:txXfrm>
    </dsp:sp>
    <dsp:sp modelId="{1611FC38-904B-470A-80F7-D575FB0184B9}">
      <dsp:nvSpPr>
        <dsp:cNvPr id="0" name=""/>
        <dsp:cNvSpPr/>
      </dsp:nvSpPr>
      <dsp:spPr>
        <a:xfrm>
          <a:off x="297964" y="892365"/>
          <a:ext cx="198567" cy="2043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3289"/>
              </a:lnTo>
              <a:lnTo>
                <a:pt x="198567" y="2043289"/>
              </a:lnTo>
            </a:path>
          </a:pathLst>
        </a:custGeom>
        <a:noFill/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AACEAF-992F-44F2-AA03-04FF61BDA2E0}">
      <dsp:nvSpPr>
        <dsp:cNvPr id="0" name=""/>
        <dsp:cNvSpPr/>
      </dsp:nvSpPr>
      <dsp:spPr>
        <a:xfrm>
          <a:off x="496531" y="2769351"/>
          <a:ext cx="2291072" cy="3326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Вольское  масло</a:t>
          </a:r>
        </a:p>
      </dsp:txBody>
      <dsp:txXfrm>
        <a:off x="506273" y="2779093"/>
        <a:ext cx="2271588" cy="313120"/>
      </dsp:txXfrm>
    </dsp:sp>
    <dsp:sp modelId="{19461CBA-90E7-40E3-A24B-A8FE13FED4EC}">
      <dsp:nvSpPr>
        <dsp:cNvPr id="0" name=""/>
        <dsp:cNvSpPr/>
      </dsp:nvSpPr>
      <dsp:spPr>
        <a:xfrm>
          <a:off x="297964" y="892365"/>
          <a:ext cx="198567" cy="2675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5477"/>
              </a:lnTo>
              <a:lnTo>
                <a:pt x="198567" y="2675477"/>
              </a:lnTo>
            </a:path>
          </a:pathLst>
        </a:custGeom>
        <a:noFill/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6830CC-A8E4-488B-85AE-5B8834E4736E}">
      <dsp:nvSpPr>
        <dsp:cNvPr id="0" name=""/>
        <dsp:cNvSpPr/>
      </dsp:nvSpPr>
      <dsp:spPr>
        <a:xfrm>
          <a:off x="496531" y="3432105"/>
          <a:ext cx="2355834" cy="2714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Gothic" panose="020B0502020202020204" pitchFamily="34" charset="0"/>
            </a:rPr>
            <a:t>Вольское  пиво</a:t>
          </a:r>
        </a:p>
      </dsp:txBody>
      <dsp:txXfrm>
        <a:off x="504482" y="3440056"/>
        <a:ext cx="2339932" cy="2555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143AF-50EA-477F-8DF4-661E9EB6FD4F}">
      <dsp:nvSpPr>
        <dsp:cNvPr id="0" name=""/>
        <dsp:cNvSpPr/>
      </dsp:nvSpPr>
      <dsp:spPr>
        <a:xfrm>
          <a:off x="377350" y="0"/>
          <a:ext cx="11210291" cy="630578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5A705-1294-41CB-85EF-B4FB61D12227}">
      <dsp:nvSpPr>
        <dsp:cNvPr id="0" name=""/>
        <dsp:cNvSpPr/>
      </dsp:nvSpPr>
      <dsp:spPr>
        <a:xfrm>
          <a:off x="398247" y="0"/>
          <a:ext cx="5203480" cy="2959202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Относительно низкий уровень официальной безработицы.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Выгодное транспортно-географическое положение (на пересечении автомобильных, железнодорожных, водных магистральных путей сообщения).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Наличие на территории города перспективных для промышленного освоения минерально-рекреационных ресурсов: благоприятные для отдыха природно-климатические условия и богатое историко-культурное наследие.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Наличие неиспользуемых площадей и земельных ресурсов.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Наличие крупных предприятий, обеспечивающих стабильную занятость, уровень оплаты труда, социальные гарантии.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Реализация инвестиционных проектов в сфере производства строительных материалов (производство цемента, извести).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Динамичное развитие предприятий, выражающееся в росте их доли в общем объёме товаров и услуг собственного производства.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Выгодное транспорта-географическое положение, что снижает затраты на транспортировку.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Развитая улично-дорожная сеть.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Высокое качество воды.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Высокий уровень развития системы связи (как стационарной, так и сотовой).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Близость крупных энергогенерирующих объектов.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Значительно количество УК в ЖКХ.</a:t>
          </a:r>
        </a:p>
      </dsp:txBody>
      <dsp:txXfrm>
        <a:off x="542703" y="144456"/>
        <a:ext cx="4914568" cy="2670290"/>
      </dsp:txXfrm>
    </dsp:sp>
    <dsp:sp modelId="{881709E3-EB83-4190-984B-BCBBBF64855A}">
      <dsp:nvSpPr>
        <dsp:cNvPr id="0" name=""/>
        <dsp:cNvSpPr/>
      </dsp:nvSpPr>
      <dsp:spPr>
        <a:xfrm>
          <a:off x="6367867" y="12"/>
          <a:ext cx="5354793" cy="2959252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i="0" kern="1200" dirty="0">
              <a:solidFill>
                <a:schemeClr val="tx1"/>
              </a:solidFill>
              <a:latin typeface="Century Gothic" pitchFamily="34" charset="0"/>
            </a:rPr>
            <a:t>Сложная структура земельного фонда (значительная доля земель министерства обороны и гослесфонда, оползневые зоны).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i="0" kern="1200" dirty="0">
              <a:solidFill>
                <a:schemeClr val="tx1"/>
              </a:solidFill>
              <a:latin typeface="Century Gothic" pitchFamily="34" charset="0"/>
            </a:rPr>
            <a:t>Близость крупных региональных центров (прежде всего, Балаково), более успешно конкурирующих за потребителя, инвестиции и трудовые ресурсы.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i="0" kern="1200" dirty="0">
              <a:solidFill>
                <a:schemeClr val="tx1"/>
              </a:solidFill>
              <a:latin typeface="Century Gothic" pitchFamily="34" charset="0"/>
            </a:rPr>
            <a:t>Недостаточный уровень развития сервисной инфраструктуры, что сдерживает развитие туристического потенциала.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i="0" kern="1200" dirty="0">
              <a:solidFill>
                <a:schemeClr val="tx1"/>
              </a:solidFill>
              <a:latin typeface="Century Gothic" pitchFamily="34" charset="0"/>
            </a:rPr>
            <a:t>Слабая инновационная активность.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i="0" kern="1200" dirty="0">
              <a:solidFill>
                <a:schemeClr val="tx1"/>
              </a:solidFill>
              <a:latin typeface="Century Gothic" pitchFamily="34" charset="0"/>
            </a:rPr>
            <a:t>Моноспециализированность экономики – доминирование в структуре экономики одной отрасли – промышленности строительных материалов.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i="0" kern="1200" dirty="0">
              <a:solidFill>
                <a:schemeClr val="tx1"/>
              </a:solidFill>
              <a:latin typeface="Century Gothic" pitchFamily="34" charset="0"/>
            </a:rPr>
            <a:t>Низкая диверсифицированность номенклатуры добываемого сырья (по существу, в промышленных масштабах производится только цемент).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i="0" kern="1200" dirty="0">
              <a:solidFill>
                <a:schemeClr val="tx1"/>
              </a:solidFill>
              <a:latin typeface="Century Gothic" pitchFamily="34" charset="0"/>
            </a:rPr>
            <a:t>Специализация обрабатывающей промышленности на обслуживании профильного производства и оборонном заказе.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i="0" kern="1200" dirty="0">
              <a:solidFill>
                <a:schemeClr val="tx1"/>
              </a:solidFill>
              <a:latin typeface="Century Gothic" pitchFamily="34" charset="0"/>
            </a:rPr>
            <a:t>Низкий уровень развития малого бизнеса в реальном секторе экономики.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i="0" kern="1200" dirty="0">
              <a:solidFill>
                <a:schemeClr val="tx1"/>
              </a:solidFill>
              <a:latin typeface="Century Gothic" pitchFamily="34" charset="0"/>
            </a:rPr>
            <a:t>Отсутствие бюджетных возможностей для оказания поддержки малых и средних предпринимателей.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i="0" kern="1200" dirty="0">
              <a:solidFill>
                <a:schemeClr val="tx1"/>
              </a:solidFill>
              <a:latin typeface="Century Gothic" pitchFamily="34" charset="0"/>
            </a:rPr>
            <a:t>Повышенная атмогеохимическая нагрузка от выбросов автомобильного транспорта, промышленных предприятий и предприятий ЖКХ.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i="0" kern="1200" dirty="0">
              <a:solidFill>
                <a:schemeClr val="tx1"/>
              </a:solidFill>
              <a:latin typeface="Century Gothic" pitchFamily="34" charset="0"/>
            </a:rPr>
            <a:t>Высокий уровень износа инженерных коммуникаций, прежде всего, систем водоснабжения и водоотведения.</a:t>
          </a:r>
        </a:p>
      </dsp:txBody>
      <dsp:txXfrm>
        <a:off x="6512326" y="144471"/>
        <a:ext cx="5065875" cy="2670334"/>
      </dsp:txXfrm>
    </dsp:sp>
    <dsp:sp modelId="{EA0FC3AB-A4D4-400D-ACCD-5777030AA857}">
      <dsp:nvSpPr>
        <dsp:cNvPr id="0" name=""/>
        <dsp:cNvSpPr/>
      </dsp:nvSpPr>
      <dsp:spPr>
        <a:xfrm>
          <a:off x="466614" y="3408325"/>
          <a:ext cx="5184537" cy="275330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     Сохраняющийся интерес к реализации ресурсных проектов со стороны федеральных и местных компаний.</a:t>
          </a:r>
        </a:p>
        <a:p>
          <a:pPr marL="0" lvl="0" indent="0" algn="just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Возможности использования федеральных инструментов государственно-частного партнерства для разработки и инфраструктурного обеспечения проектов по освоению природно-ресурсного потенциала территории.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Активизация инновационной деятельности.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Эффективное использование географического положения муниципального образования для привлечения инвесторов.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Использование научного потенциала для создания наукоемких производств.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Государственная поддержка жилищного строительства, как фактор гарантированного спроса на продукцию градообразующих предприятий (цемент).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Отсутствие заменителей цемента, низкая эластичность спроса, что позволяет цементным предприятиям г. Вольска поднимать цены на продукцию в ответ на рост себестоимости.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Возможность подключению к федеральному финансированию, планируемому для поддержки моногородов.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Расширение рынка сбыта продукции местных товаропроизводителей.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Улучшение качества автомобильных дорог.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Развитие туристического кластера.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Действующие федеральные и региональные целевые программы, направленные на комплексное развитие ЖКХ, обновление основных фондов, внедрения новых технологий, в   </a:t>
          </a:r>
        </a:p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      т.ч. ресурсосберегающих.</a:t>
          </a:r>
        </a:p>
      </dsp:txBody>
      <dsp:txXfrm>
        <a:off x="601019" y="3542730"/>
        <a:ext cx="4915727" cy="2484495"/>
      </dsp:txXfrm>
    </dsp:sp>
    <dsp:sp modelId="{A1E19DEA-E3F9-4EF3-8F76-E4606075FE9D}">
      <dsp:nvSpPr>
        <dsp:cNvPr id="0" name=""/>
        <dsp:cNvSpPr/>
      </dsp:nvSpPr>
      <dsp:spPr>
        <a:xfrm>
          <a:off x="6454155" y="3377224"/>
          <a:ext cx="5292996" cy="276606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       </a:t>
          </a:r>
        </a:p>
        <a:p>
          <a:pPr marL="0" lvl="0" indent="0" algn="l" defTabSz="3556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Конкуренция за трудовые ресурсы со стороны крупных городов области (Балаково, Саратов) и межрегиональных центров (Самара, Москва), которую Вольский район пока проигрывает.</a:t>
          </a:r>
        </a:p>
        <a:p>
          <a:pPr marL="0" lvl="0" indent="0" algn="l" defTabSz="3556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Снижение инвестиционной активности в частном секторе, как следствие, неясность перспектив развития природно-ресурсного потенциала города.</a:t>
          </a:r>
        </a:p>
        <a:p>
          <a:pPr marL="0" lvl="0" indent="0" algn="l" defTabSz="3556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Повышение тарифов естественных  монополий, от которых существенно зависит цена на продукцию градообразующих предприятий(цемент).</a:t>
          </a:r>
        </a:p>
        <a:p>
          <a:pPr marL="0" lvl="0" indent="0" algn="just" defTabSz="3556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Отсутствие у местных властей действенных рычагов влияния на стратегию развития крупных холдингов, работающих на территории района, что в случае изменения ее внешних или внутренних направлений (прежде всего, в сфере кадровой политики) может привести к существенной дестабилизации социально-экономической ситуации.</a:t>
          </a:r>
        </a:p>
        <a:p>
          <a:pPr marL="0" lvl="0" indent="0" algn="l" defTabSz="3556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Повышение уровня оплаты населением услуг ЖКХ.</a:t>
          </a:r>
        </a:p>
        <a:p>
          <a:pPr marL="0" lvl="0" indent="0" algn="l" defTabSz="3556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800" b="1" kern="1200" dirty="0">
              <a:solidFill>
                <a:schemeClr val="tx1"/>
              </a:solidFill>
              <a:latin typeface="Century Gothic" pitchFamily="34" charset="0"/>
            </a:rPr>
            <a:t>Близость города к Балаковской атомной станции.</a:t>
          </a:r>
        </a:p>
        <a:p>
          <a:pPr marL="0" lvl="0" indent="0" algn="ctr" defTabSz="3556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endParaRPr lang="ru-RU" sz="900" b="1" kern="1200" dirty="0">
            <a:solidFill>
              <a:schemeClr val="tx1">
                <a:lumMod val="50000"/>
                <a:lumOff val="50000"/>
              </a:schemeClr>
            </a:solidFill>
            <a:latin typeface="Century Gothic" pitchFamily="34" charset="0"/>
          </a:endParaRPr>
        </a:p>
      </dsp:txBody>
      <dsp:txXfrm>
        <a:off x="6589183" y="3512252"/>
        <a:ext cx="5022940" cy="24960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4D690-508D-4982-AD8A-E342750DC466}">
      <dsp:nvSpPr>
        <dsp:cNvPr id="0" name=""/>
        <dsp:cNvSpPr/>
      </dsp:nvSpPr>
      <dsp:spPr>
        <a:xfrm>
          <a:off x="823109" y="0"/>
          <a:ext cx="2425466" cy="3178233"/>
        </a:xfrm>
        <a:prstGeom prst="rect">
          <a:avLst/>
        </a:prstGeom>
        <a:noFill/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ТАТАРИНОВ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АНДРЕЙ ЕВГЕНЬЕВИЧ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Глава Вольского муниципального района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8(845-93)7-20-17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8(937)803-05-85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hlinkClick xmlns:r="http://schemas.openxmlformats.org/officeDocument/2006/relationships" r:id="rId1"/>
            </a:rPr>
            <a:t>volskadm@mail.ru</a:t>
          </a:r>
          <a:endParaRPr lang="ru-RU" sz="12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Century Gothic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latin typeface="Century Gothic" pitchFamily="34" charset="0"/>
          </a:endParaRPr>
        </a:p>
      </dsp:txBody>
      <dsp:txXfrm>
        <a:off x="823109" y="0"/>
        <a:ext cx="2425466" cy="3178233"/>
      </dsp:txXfrm>
    </dsp:sp>
    <dsp:sp modelId="{6D61DF93-74DD-4885-BBCC-E85FA36BD8EE}">
      <dsp:nvSpPr>
        <dsp:cNvPr id="0" name=""/>
        <dsp:cNvSpPr/>
      </dsp:nvSpPr>
      <dsp:spPr>
        <a:xfrm>
          <a:off x="3344937" y="0"/>
          <a:ext cx="2429333" cy="3178233"/>
        </a:xfrm>
        <a:prstGeom prst="rect">
          <a:avLst/>
        </a:prstGeom>
        <a:noFill/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КУЗНЕЦОВ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МАКСИМ АЛЕКСАНДРОВИЧ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Заместитель главы администрации Вольского муниципального района по жизнеобеспечению и градостроительной деятельности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8(845-93)7-04-74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8(927)102-10-19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mkuznetsov164@gmail.com</a:t>
          </a:r>
          <a:endParaRPr lang="ru-RU" sz="12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</dsp:txBody>
      <dsp:txXfrm>
        <a:off x="3344937" y="0"/>
        <a:ext cx="2429333" cy="3178233"/>
      </dsp:txXfrm>
    </dsp:sp>
    <dsp:sp modelId="{EF7FD317-2563-4EC3-A785-B80E85C7A9A4}">
      <dsp:nvSpPr>
        <dsp:cNvPr id="0" name=""/>
        <dsp:cNvSpPr/>
      </dsp:nvSpPr>
      <dsp:spPr>
        <a:xfrm>
          <a:off x="5885738" y="0"/>
          <a:ext cx="2356060" cy="3178233"/>
        </a:xfrm>
        <a:prstGeom prst="rect">
          <a:avLst/>
        </a:prstGeom>
        <a:noFill/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БОНДАРЕНКО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ЛЮДМИЛА ВЛАДИМИРОВНА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Заместитель главы администрации Вольского муниципального района по  экономике, промышленности и потребительскому рынку  </a:t>
          </a:r>
          <a:endParaRPr lang="en-US" sz="1200" i="1" kern="1200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8(845-93)7-20-89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Сотовый 8(987)382-85-41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lvzat_1966@mail.ru</a:t>
          </a:r>
          <a:endParaRPr lang="ru-RU" sz="12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</dsp:txBody>
      <dsp:txXfrm>
        <a:off x="5885738" y="0"/>
        <a:ext cx="2356060" cy="3178233"/>
      </dsp:txXfrm>
    </dsp:sp>
    <dsp:sp modelId="{C3D7139A-8878-4319-A51B-832E9A7D65A6}">
      <dsp:nvSpPr>
        <dsp:cNvPr id="0" name=""/>
        <dsp:cNvSpPr/>
      </dsp:nvSpPr>
      <dsp:spPr>
        <a:xfrm>
          <a:off x="8335813" y="0"/>
          <a:ext cx="2277292" cy="3179841"/>
        </a:xfrm>
        <a:prstGeom prst="rect">
          <a:avLst/>
        </a:prstGeom>
        <a:noFill/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КЛИМОВА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ЭЛЬВИНА АНАТОЛЬЕВНА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i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Заместитель начальника Управления экономики, промышленности и инвестиционной деятельности - начальник отдела по промышленности, инвестиционной деятельности и малому бизнесу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8(845-93)7-30-06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Сотовый 8(937)632-05-71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klimova_elvina@mail.ru</a:t>
          </a: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</a:t>
          </a:r>
        </a:p>
      </dsp:txBody>
      <dsp:txXfrm>
        <a:off x="8335813" y="0"/>
        <a:ext cx="2277292" cy="3179841"/>
      </dsp:txXfrm>
    </dsp:sp>
    <dsp:sp modelId="{B1842673-3B67-4A37-9779-C6A28D837295}">
      <dsp:nvSpPr>
        <dsp:cNvPr id="0" name=""/>
        <dsp:cNvSpPr/>
      </dsp:nvSpPr>
      <dsp:spPr>
        <a:xfrm>
          <a:off x="4338765" y="3441024"/>
          <a:ext cx="2478632" cy="2432813"/>
        </a:xfrm>
        <a:prstGeom prst="rect">
          <a:avLst/>
        </a:prstGeom>
        <a:noFill/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Подошвина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Марина Викторовна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Председатель Комитета по управлению муниципальным имуществом и природными ресурсами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Телефон 8(845-93) 7-07-63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kymivolsk@rambler.ru</a:t>
          </a:r>
          <a:endParaRPr lang="ru-RU" sz="12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</dsp:txBody>
      <dsp:txXfrm>
        <a:off x="4338765" y="3441024"/>
        <a:ext cx="2478632" cy="2432813"/>
      </dsp:txXfrm>
    </dsp:sp>
    <dsp:sp modelId="{758B6FA2-0CB2-412C-8521-F67365143884}">
      <dsp:nvSpPr>
        <dsp:cNvPr id="0" name=""/>
        <dsp:cNvSpPr/>
      </dsp:nvSpPr>
      <dsp:spPr>
        <a:xfrm>
          <a:off x="1313533" y="3424858"/>
          <a:ext cx="2482554" cy="2432630"/>
        </a:xfrm>
        <a:prstGeom prst="rect">
          <a:avLst/>
        </a:prstGeom>
        <a:noFill/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Кудайбергенова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Анастасия Александровна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Начальник управления землеустройства и градостроительной деятельности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8(845-93)7-16-34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</a:t>
          </a:r>
          <a:r>
            <a:rPr lang="en-US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OZ1GD@yandex.ru</a:t>
          </a:r>
          <a:endParaRPr lang="ru-RU" sz="12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</dsp:txBody>
      <dsp:txXfrm>
        <a:off x="1313533" y="3424858"/>
        <a:ext cx="2482554" cy="2432630"/>
      </dsp:txXfrm>
    </dsp:sp>
    <dsp:sp modelId="{02782506-AA24-4669-A6FF-DCDF4C7B60EC}">
      <dsp:nvSpPr>
        <dsp:cNvPr id="0" name=""/>
        <dsp:cNvSpPr/>
      </dsp:nvSpPr>
      <dsp:spPr>
        <a:xfrm>
          <a:off x="7611515" y="3449367"/>
          <a:ext cx="2458719" cy="2432630"/>
        </a:xfrm>
        <a:prstGeom prst="rect">
          <a:avLst/>
        </a:prstGeom>
        <a:noFill/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Головина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none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 Ольга Владимировна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Начальник управления сельского хозяйства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Телефон 8(845-93)7-41-29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Почта  </a:t>
          </a:r>
          <a:r>
            <a:rPr lang="en-US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rPr>
            <a:t>volskusx@mail.ru</a:t>
          </a:r>
          <a:endParaRPr lang="ru-RU" sz="12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itchFamily="34" charset="0"/>
          </a:endParaRPr>
        </a:p>
      </dsp:txBody>
      <dsp:txXfrm>
        <a:off x="7611515" y="3449367"/>
        <a:ext cx="2458719" cy="2432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0.42029</cdr:x>
      <cdr:y>0.68</cdr:y>
    </cdr:from>
    <cdr:to>
      <cdr:x>0.5039</cdr:x>
      <cdr:y>0.79294</cdr:y>
    </cdr:to>
    <cdr:sp macro="" textlink="">
      <cdr:nvSpPr>
        <cdr:cNvPr id="2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3105665" y="2380736"/>
          <a:ext cx="617840" cy="395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entury Gothic" panose="020B0502020202020204" pitchFamily="34" charset="0"/>
            </a:rPr>
            <a:t>15,4%</a:t>
          </a:r>
        </a:p>
      </cdr:txBody>
    </cdr:sp>
  </cdr:relSizeAnchor>
  <cdr:relSizeAnchor xmlns:cdr="http://schemas.openxmlformats.org/drawingml/2006/chartDrawing">
    <cdr:from>
      <cdr:x>0.4136</cdr:x>
      <cdr:y>0.28235</cdr:y>
    </cdr:from>
    <cdr:to>
      <cdr:x>0.49721</cdr:x>
      <cdr:y>0.39529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3056237" y="988541"/>
          <a:ext cx="617840" cy="395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entury Gothic" panose="020B0502020202020204" pitchFamily="34" charset="0"/>
            </a:rPr>
            <a:t>12,9%</a:t>
          </a:r>
        </a:p>
      </cdr:txBody>
    </cdr:sp>
  </cdr:relSizeAnchor>
  <cdr:relSizeAnchor xmlns:cdr="http://schemas.openxmlformats.org/drawingml/2006/chartDrawing">
    <cdr:from>
      <cdr:x>0.47603</cdr:x>
      <cdr:y>0.34588</cdr:y>
    </cdr:from>
    <cdr:to>
      <cdr:x>0.55964</cdr:x>
      <cdr:y>0.45882</cdr:y>
    </cdr:to>
    <cdr:sp macro="" textlink="">
      <cdr:nvSpPr>
        <cdr:cNvPr id="4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3517556" y="1210961"/>
          <a:ext cx="617840" cy="395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entury Gothic" panose="020B0502020202020204" pitchFamily="34" charset="0"/>
            </a:rPr>
            <a:t>8,1%</a:t>
          </a:r>
        </a:p>
      </cdr:txBody>
    </cdr:sp>
  </cdr:relSizeAnchor>
  <cdr:relSizeAnchor xmlns:cdr="http://schemas.openxmlformats.org/drawingml/2006/chartDrawing">
    <cdr:from>
      <cdr:x>0.50167</cdr:x>
      <cdr:y>0.40706</cdr:y>
    </cdr:from>
    <cdr:to>
      <cdr:x>0.58528</cdr:x>
      <cdr:y>0.52</cdr:y>
    </cdr:to>
    <cdr:sp macro="" textlink="">
      <cdr:nvSpPr>
        <cdr:cNvPr id="5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3707027" y="1425147"/>
          <a:ext cx="617840" cy="395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entury Gothic" panose="020B0502020202020204" pitchFamily="34" charset="0"/>
            </a:rPr>
            <a:t>4,6%</a:t>
          </a:r>
        </a:p>
      </cdr:txBody>
    </cdr:sp>
  </cdr:relSizeAnchor>
  <cdr:relSizeAnchor xmlns:cdr="http://schemas.openxmlformats.org/drawingml/2006/chartDrawing">
    <cdr:from>
      <cdr:x>0.50725</cdr:x>
      <cdr:y>0.45176</cdr:y>
    </cdr:from>
    <cdr:to>
      <cdr:x>0.59086</cdr:x>
      <cdr:y>0.56471</cdr:y>
    </cdr:to>
    <cdr:sp macro="" textlink="">
      <cdr:nvSpPr>
        <cdr:cNvPr id="6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3748217" y="1581664"/>
          <a:ext cx="617840" cy="395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entury Gothic" panose="020B0502020202020204" pitchFamily="34" charset="0"/>
            </a:rPr>
            <a:t>3,1%</a:t>
          </a:r>
        </a:p>
      </cdr:txBody>
    </cdr:sp>
  </cdr:relSizeAnchor>
  <cdr:relSizeAnchor xmlns:cdr="http://schemas.openxmlformats.org/drawingml/2006/chartDrawing">
    <cdr:from>
      <cdr:x>0.50279</cdr:x>
      <cdr:y>0.52941</cdr:y>
    </cdr:from>
    <cdr:to>
      <cdr:x>0.5864</cdr:x>
      <cdr:y>0.64235</cdr:y>
    </cdr:to>
    <cdr:sp macro="" textlink="">
      <cdr:nvSpPr>
        <cdr:cNvPr id="7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3715265" y="1853514"/>
          <a:ext cx="617840" cy="395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entury Gothic" panose="020B0502020202020204" pitchFamily="34" charset="0"/>
            </a:rPr>
            <a:t>6,9%</a:t>
          </a:r>
        </a:p>
      </cdr:txBody>
    </cdr:sp>
  </cdr:relSizeAnchor>
  <cdr:relSizeAnchor xmlns:cdr="http://schemas.openxmlformats.org/drawingml/2006/chartDrawing">
    <cdr:from>
      <cdr:x>0.2932</cdr:x>
      <cdr:y>0.27294</cdr:y>
    </cdr:from>
    <cdr:to>
      <cdr:x>0.37681</cdr:x>
      <cdr:y>0.38588</cdr:y>
    </cdr:to>
    <cdr:sp macro="" textlink="">
      <cdr:nvSpPr>
        <cdr:cNvPr id="8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2166551" y="955589"/>
          <a:ext cx="617840" cy="395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entury Gothic" panose="020B0502020202020204" pitchFamily="34" charset="0"/>
            </a:rPr>
            <a:t>5,4%</a:t>
          </a:r>
        </a:p>
      </cdr:txBody>
    </cdr:sp>
  </cdr:relSizeAnchor>
  <cdr:relSizeAnchor xmlns:cdr="http://schemas.openxmlformats.org/drawingml/2006/chartDrawing">
    <cdr:from>
      <cdr:x>0.34783</cdr:x>
      <cdr:y>0.26118</cdr:y>
    </cdr:from>
    <cdr:to>
      <cdr:x>0.43144</cdr:x>
      <cdr:y>0.37412</cdr:y>
    </cdr:to>
    <cdr:sp macro="" textlink="">
      <cdr:nvSpPr>
        <cdr:cNvPr id="9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2570207" y="914400"/>
          <a:ext cx="617840" cy="395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r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entury Gothic" panose="020B0502020202020204" pitchFamily="34" charset="0"/>
            </a:rPr>
            <a:t>0,8%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B030C-4C50-464E-B352-1F696AA7C7BD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5963F-6AEF-450A-AFB6-2DEFB2CF5B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9229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b="1" dirty="0"/>
              <a:t>напомню</a:t>
            </a:r>
            <a:r>
              <a:rPr lang="ru-RU" b="1" baseline="0" dirty="0"/>
              <a:t> что </a:t>
            </a:r>
            <a:r>
              <a:rPr lang="ru-RU" b="1" baseline="0" dirty="0" err="1"/>
              <a:t>вольск</a:t>
            </a:r>
            <a:r>
              <a:rPr lang="ru-RU" b="1" baseline="0" dirty="0"/>
              <a:t> приречный город, расположен на берегу реки Волга,  имеет статус исторического поселения, у нас расположен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один из крупнейших провинциальных музеев России.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Туризм и рекреация имеют </a:t>
            </a: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природную ориентированность 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Летом можно  плыть </a:t>
            </a: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на лодке по реке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, а </a:t>
            </a: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зимой, идти на лыжах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, и все это, и зимой, и летом на расстоянии </a:t>
            </a: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всего от 3 до 15 минут от исторического центра 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У нас можно включать </a:t>
            </a: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активный отдых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в довольно «пассивные» виды отдыха в удобных условиях,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н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-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</a:t>
            </a:r>
            <a:r>
              <a:rPr lang="ru-RU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экскурсия на велосипедах по центру города, не требующая особой физической подготовки и с возможностью комфортного отдыха в любой момент. Речной отдых, в т.ч. яхтенный спорт,  площадки, созданные в естественной среде  для экстремальных и иных активных форм рекреации, популярных у молодежи. Сочетание открытых и закрытых ландшафтов, </a:t>
            </a:r>
            <a:r>
              <a:rPr lang="ru-RU" sz="1200" dirty="0">
                <a:latin typeface="Century Gothic" pitchFamily="34" charset="0"/>
              </a:rPr>
              <a:t>достаточно большой перепад относительных высот, позволяет развиваться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горнолыжному туризму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rgbClr val="0070C0"/>
              </a:solidFill>
              <a:latin typeface="Century Gothic" pitchFamily="34" charset="0"/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5963F-6AEF-450A-AFB6-2DEFB2CF5B9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err="1"/>
              <a:t>Турпоток</a:t>
            </a:r>
            <a:r>
              <a:rPr lang="ru-RU" b="1" dirty="0"/>
              <a:t> формирует автомобильный транспорт федеральная трасса </a:t>
            </a:r>
            <a:r>
              <a:rPr lang="ru-RU" b="1" dirty="0" err="1"/>
              <a:t>сызрань</a:t>
            </a:r>
            <a:r>
              <a:rPr lang="ru-RU" b="1" dirty="0"/>
              <a:t> </a:t>
            </a:r>
            <a:r>
              <a:rPr lang="ru-RU" b="1" dirty="0" err="1"/>
              <a:t>волгоград</a:t>
            </a:r>
            <a:r>
              <a:rPr lang="ru-RU" b="1" dirty="0"/>
              <a:t>, железнодорожный транспорт Приволжская железная дорога, речное судоходство, авиаперевозки аэропорт </a:t>
            </a:r>
            <a:r>
              <a:rPr lang="ru-RU" b="1" dirty="0" err="1"/>
              <a:t>гагарин</a:t>
            </a:r>
            <a:r>
              <a:rPr lang="ru-RU" b="1" dirty="0"/>
              <a:t> 100</a:t>
            </a:r>
            <a:r>
              <a:rPr lang="ru-RU" b="1" baseline="0" dirty="0"/>
              <a:t> км, запланировано строительство нового аэропорта в Саратовской области в 30 км от Вольска.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5963F-6AEF-450A-AFB6-2DEFB2CF5B9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чаще всего приезжают жители Центрального и Приволжского федеральных округов,. </a:t>
            </a:r>
            <a:r>
              <a:rPr lang="ru-RU" dirty="0" err="1"/>
              <a:t>В</a:t>
            </a:r>
            <a:r>
              <a:rPr lang="ru-RU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наиболее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адекватным сценарием развития индустрии выглядит план привлечения жителей соседних регионов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5963F-6AEF-450A-AFB6-2DEFB2CF5B9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0B43-BB79-4F41-9B50-23F81F0A6733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776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EFE3-6528-4C32-A8E2-B3DC79E484AF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354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44C0-534D-48E2-918D-4AA5FE951FFC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764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CBDE-3654-4B8E-96ED-67DF34B09C59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316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62EE-9208-4FF0-A92A-9D583AD0EB4D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976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F432-4C08-4E7E-BDF5-22BB41B0A44E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266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9BF7-316D-425A-A3B6-6A3815748D3B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996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910A-97D7-4334-ADCC-6A4EA3F3F6B0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204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0C394-0866-4C89-B535-59478A18836E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315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8E56-C5C2-432F-B2CF-AA3483C29905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255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FFDD-E497-4A43-B10F-D2770D447DEA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210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728D-E8C1-4EB9-B0F9-9BEC96466975}" type="datetime1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E9EE6-A2B7-4BAD-A531-75EA5ABAC3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814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" Type="http://schemas.openxmlformats.org/officeDocument/2006/relationships/image" Target="../media/image24.jpeg"/><Relationship Id="rId21" Type="http://schemas.openxmlformats.org/officeDocument/2006/relationships/image" Target="../media/image42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pn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10" Type="http://schemas.openxmlformats.org/officeDocument/2006/relationships/image" Target="../media/image31.jpeg"/><Relationship Id="rId19" Type="http://schemas.openxmlformats.org/officeDocument/2006/relationships/image" Target="../media/image40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10.xml"/><Relationship Id="rId7" Type="http://schemas.openxmlformats.org/officeDocument/2006/relationships/diagramColors" Target="../diagrams/colors4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1.jpeg"/><Relationship Id="rId4" Type="http://schemas.openxmlformats.org/officeDocument/2006/relationships/diagramData" Target="../diagrams/data4.xml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ao-oke.ru/consumers/files/55.1.pdf" TargetMode="External"/><Relationship Id="rId2" Type="http://schemas.openxmlformats.org/officeDocument/2006/relationships/hyperlink" Target="https://oao-oke.ru/consumers/files/55-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sargc.ru/files/d/nasel/base/ceny/shema_22_2.pdf" TargetMode="External"/><Relationship Id="rId4" Type="http://schemas.openxmlformats.org/officeDocument/2006/relationships/hyperlink" Target="https://www.sargc.ru/files/d/price/2022/post_1547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22.xml"/><Relationship Id="rId18" Type="http://schemas.openxmlformats.org/officeDocument/2006/relationships/slide" Target="slide24.xml"/><Relationship Id="rId26" Type="http://schemas.openxmlformats.org/officeDocument/2006/relationships/slide" Target="slide36.xml"/><Relationship Id="rId3" Type="http://schemas.openxmlformats.org/officeDocument/2006/relationships/slide" Target="slide31.xml"/><Relationship Id="rId21" Type="http://schemas.openxmlformats.org/officeDocument/2006/relationships/slide" Target="slide14.xml"/><Relationship Id="rId7" Type="http://schemas.openxmlformats.org/officeDocument/2006/relationships/slide" Target="slide41.xml"/><Relationship Id="rId12" Type="http://schemas.openxmlformats.org/officeDocument/2006/relationships/slide" Target="slide12.xml"/><Relationship Id="rId17" Type="http://schemas.openxmlformats.org/officeDocument/2006/relationships/slide" Target="slide30.xml"/><Relationship Id="rId25" Type="http://schemas.openxmlformats.org/officeDocument/2006/relationships/slide" Target="slide48.xml"/><Relationship Id="rId33" Type="http://schemas.openxmlformats.org/officeDocument/2006/relationships/image" Target="../media/image4.jpeg"/><Relationship Id="rId2" Type="http://schemas.openxmlformats.org/officeDocument/2006/relationships/slide" Target="slide3.xml"/><Relationship Id="rId16" Type="http://schemas.openxmlformats.org/officeDocument/2006/relationships/slide" Target="slide20.xml"/><Relationship Id="rId20" Type="http://schemas.openxmlformats.org/officeDocument/2006/relationships/slide" Target="slide15.xml"/><Relationship Id="rId29" Type="http://schemas.openxmlformats.org/officeDocument/2006/relationships/slide" Target="slide4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23.xml"/><Relationship Id="rId24" Type="http://schemas.openxmlformats.org/officeDocument/2006/relationships/slide" Target="slide32.xml"/><Relationship Id="rId32" Type="http://schemas.openxmlformats.org/officeDocument/2006/relationships/image" Target="../media/image3.jpeg"/><Relationship Id="rId5" Type="http://schemas.openxmlformats.org/officeDocument/2006/relationships/slide" Target="slide39.xml"/><Relationship Id="rId15" Type="http://schemas.openxmlformats.org/officeDocument/2006/relationships/slide" Target="slide10.xml"/><Relationship Id="rId23" Type="http://schemas.openxmlformats.org/officeDocument/2006/relationships/slide" Target="slide34.xml"/><Relationship Id="rId28" Type="http://schemas.openxmlformats.org/officeDocument/2006/relationships/slide" Target="slide43.xml"/><Relationship Id="rId10" Type="http://schemas.openxmlformats.org/officeDocument/2006/relationships/slide" Target="slide11.xml"/><Relationship Id="rId19" Type="http://schemas.openxmlformats.org/officeDocument/2006/relationships/slide" Target="slide25.xml"/><Relationship Id="rId31" Type="http://schemas.openxmlformats.org/officeDocument/2006/relationships/slide" Target="slide13.xml"/><Relationship Id="rId4" Type="http://schemas.openxmlformats.org/officeDocument/2006/relationships/slide" Target="slide5.xml"/><Relationship Id="rId9" Type="http://schemas.openxmlformats.org/officeDocument/2006/relationships/slide" Target="slide38.xml"/><Relationship Id="rId14" Type="http://schemas.openxmlformats.org/officeDocument/2006/relationships/slide" Target="slide1.xml"/><Relationship Id="rId22" Type="http://schemas.openxmlformats.org/officeDocument/2006/relationships/slide" Target="slide29.xml"/><Relationship Id="rId27" Type="http://schemas.openxmlformats.org/officeDocument/2006/relationships/slide" Target="slide37.xml"/><Relationship Id="rId30" Type="http://schemas.openxmlformats.org/officeDocument/2006/relationships/slide" Target="slide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chart" Target="../charts/char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chart" Target="../charts/char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microsoft.com/office/2007/relationships/diagramDrawing" Target="../diagrams/drawing6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12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6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microsoft.com/office/2007/relationships/diagramDrawing" Target="../diagrams/drawing7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12.jpeg"/><Relationship Id="rId5" Type="http://schemas.openxmlformats.org/officeDocument/2006/relationships/image" Target="../media/image88.png"/><Relationship Id="rId10" Type="http://schemas.microsoft.com/office/2007/relationships/hdphoto" Target="../media/hdphoto1.wdp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9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microsoft.com/office/2007/relationships/diagramDrawing" Target="../diagrams/drawin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microsoft.com/office/2007/relationships/diagramDrawing" Target="../diagrams/drawing2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2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Colors" Target="../diagrams/colors3.xml"/><Relationship Id="rId5" Type="http://schemas.openxmlformats.org/officeDocument/2006/relationships/diagramLayout" Target="../diagrams/layout2.xml"/><Relationship Id="rId10" Type="http://schemas.openxmlformats.org/officeDocument/2006/relationships/diagramQuickStyle" Target="../diagrams/quickStyle3.xml"/><Relationship Id="rId4" Type="http://schemas.openxmlformats.org/officeDocument/2006/relationships/diagramData" Target="../diagrams/data2.xml"/><Relationship Id="rId9" Type="http://schemas.openxmlformats.org/officeDocument/2006/relationships/diagramLayout" Target="../diagrams/layout3.xml"/><Relationship Id="rId14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9370279" y="158307"/>
            <a:ext cx="2650418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САРАТОВСКАЯ ОБЛАСТЬ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11177272" y="135919"/>
            <a:ext cx="895535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263845" y="5180221"/>
            <a:ext cx="1145126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0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00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ВОЛЬСКОГО МУНИЦИПАЛЬНОГО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 ДО 2025 ГОДА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9669272" y="3510169"/>
            <a:ext cx="2061292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1056396" y="3510169"/>
            <a:ext cx="21475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7" name="Рисунок 16" descr="вольс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82" y="499730"/>
            <a:ext cx="8660522" cy="4219354"/>
          </a:xfrm>
          <a:prstGeom prst="roundRect">
            <a:avLst/>
          </a:prstGeom>
        </p:spPr>
      </p:pic>
      <p:pic>
        <p:nvPicPr>
          <p:cNvPr id="1032" name="Picture 8" descr="https://megabook.ru/stream/mediapreview?Key=%D0%92%D0%BE%D0%BB%D1%8C%D1%81%D0%BA%20(%D0%B3%D0%B5%D1%80%D0%B1)&amp;Width=654&amp;Height=6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96425" y="1790700"/>
            <a:ext cx="2371724" cy="3014903"/>
          </a:xfrm>
          <a:prstGeom prst="rect">
            <a:avLst/>
          </a:prstGeom>
          <a:noFill/>
        </p:spPr>
      </p:pic>
      <p:pic>
        <p:nvPicPr>
          <p:cNvPr id="22" name="Picture 6" descr="https://sun6-23.userapi.com/s/v1/ig2/miv_3yrD8WTH_U-PThm8anGMjuMI63ovqBmlUeigpzBEFAYtL2be0Bb75xhBg9a5U2EYlQxUWLx-wJojDTMwGvxi.jpg?size=1866x1866&amp;quality=95&amp;crop=357,357,1866,1866&amp;ava=1"/>
          <p:cNvPicPr>
            <a:picLocks noChangeAspect="1" noChangeArrowheads="1"/>
          </p:cNvPicPr>
          <p:nvPr/>
        </p:nvPicPr>
        <p:blipFill>
          <a:blip r:embed="rId4" cstate="print"/>
          <a:srcRect l="11111" t="6273" r="13527" b="6561"/>
          <a:stretch>
            <a:fillRect/>
          </a:stretch>
        </p:blipFill>
        <p:spPr bwMode="auto">
          <a:xfrm>
            <a:off x="11313869" y="142875"/>
            <a:ext cx="622342" cy="676003"/>
          </a:xfrm>
          <a:prstGeom prst="rect">
            <a:avLst/>
          </a:prstGeom>
          <a:noFill/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91387" y="6071191"/>
            <a:ext cx="12000613" cy="43995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 РАМКАХ МЕРОПРИЯТИЯ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«РАЗРАБОТКА</a:t>
            </a:r>
            <a:r>
              <a:rPr kumimoji="0" lang="ru-RU" sz="1300" b="1" i="0" u="none" strike="noStrike" kern="120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ПЛАНОВ ИНВЕСТИЦИОННОГО РАЗВИТИЯ МУНИЦИПАЛЬНЫХ РАЙОНОВ САРАТОВСКОЙ ОБЛАСТИ»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8DBD345-107D-FE66-B7A1-22BFC445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217222" y="551793"/>
            <a:ext cx="623120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Победитель Всероссийского конкурса Развитие малых городов и исторических поселений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94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объекта культурного наследия федерального значения</a:t>
            </a:r>
          </a:p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Центральная часть города застроена зданиями в стиле русского классицизма, отсюда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название «Вольск </a:t>
            </a:r>
            <a:r>
              <a:rPr lang="ru-RU" sz="1200" b="1" dirty="0" err="1">
                <a:solidFill>
                  <a:srgbClr val="0070C0"/>
                </a:solidFill>
                <a:latin typeface="Century Gothic" pitchFamily="34" charset="0"/>
              </a:rPr>
              <a:t>гродок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 – Петербурга уголок»</a:t>
            </a:r>
          </a:p>
          <a:p>
            <a:pPr algn="just"/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 3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санатория на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1100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мест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 12 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гостиниц  на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300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мест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 10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туристических баз  на 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300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 мест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 34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объекта общественного питания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открытой сети на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1389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посадочных мест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 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горнолыжная база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«Горная долина»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благоустроенные пляжи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плавательный бассейн, ледовый дворец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городской парка им. Сапожникова</a:t>
            </a:r>
          </a:p>
          <a:p>
            <a:pPr algn="just"/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 ВОЛЬСКИЙ КРАЕВЕДЧЕСКИЙ МУЗЕЙ </a:t>
            </a: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один из крупнейших провинциальных музеев России,</a:t>
            </a:r>
          </a:p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основан в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1920 году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Вольский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драматический театр зрительный </a:t>
            </a:r>
          </a:p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зал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500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мест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 6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храмов и церквей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16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действующих туристических маршрутов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Туристско-информационный центр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Центр ремесел</a:t>
            </a:r>
          </a:p>
          <a:p>
            <a:pPr algn="just"/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/>
            <a:endParaRPr lang="ru-RU" sz="1200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sz="1200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5780" name="Picture 4" descr="http://vkmvolsk.ru/wp-content/uploads/2013/03/gallery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05450"/>
            <a:ext cx="2024742" cy="1352550"/>
          </a:xfrm>
          <a:prstGeom prst="rect">
            <a:avLst/>
          </a:prstGeom>
          <a:noFill/>
        </p:spPr>
      </p:pic>
      <p:pic>
        <p:nvPicPr>
          <p:cNvPr id="75784" name="Picture 8" descr="Talalih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1838" y="5495926"/>
            <a:ext cx="2080162" cy="1362074"/>
          </a:xfrm>
          <a:prstGeom prst="rect">
            <a:avLst/>
          </a:prstGeom>
          <a:noFill/>
        </p:spPr>
      </p:pic>
      <p:pic>
        <p:nvPicPr>
          <p:cNvPr id="75788" name="Picture 12" descr="https://avatars.dzeninfra.ru/get-zen_doc/5240577/pub_60f2e3d6b499d11ca91d76ec_60f6658b7676f26b88471989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2625" y="5495925"/>
            <a:ext cx="2038448" cy="1362075"/>
          </a:xfrm>
          <a:prstGeom prst="rect">
            <a:avLst/>
          </a:prstGeom>
          <a:noFill/>
        </p:spPr>
      </p:pic>
      <p:pic>
        <p:nvPicPr>
          <p:cNvPr id="19" name="Picture 4" descr="https://gazetabalakovo.ru/wp-content/uploads/2019/11/volsk-gazeta-balakov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900" y="5486400"/>
            <a:ext cx="2162175" cy="1371600"/>
          </a:xfrm>
          <a:prstGeom prst="rect">
            <a:avLst/>
          </a:prstGeom>
          <a:noFill/>
        </p:spPr>
      </p:pic>
      <p:pic>
        <p:nvPicPr>
          <p:cNvPr id="75790" name="Picture 14" descr="https://volsk64.ru/wp-content/uploads/2013/08/2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414" y="5486400"/>
            <a:ext cx="2134486" cy="1371600"/>
          </a:xfrm>
          <a:prstGeom prst="rect">
            <a:avLst/>
          </a:prstGeom>
          <a:noFill/>
        </p:spPr>
      </p:pic>
      <p:pic>
        <p:nvPicPr>
          <p:cNvPr id="75794" name="Picture 18" descr="https://volsklife.ru/wp-content/uploads/2019/09/DSC0917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01025" y="5505450"/>
            <a:ext cx="1971675" cy="135255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581774" y="314325"/>
            <a:ext cx="56102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algn="just"/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Туризм и рекреация в большей степени имеют </a:t>
            </a: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природную ориентированность</a:t>
            </a:r>
          </a:p>
          <a:p>
            <a:pPr algn="just"/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Главная водная артерия река Волга  </a:t>
            </a:r>
          </a:p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Волжские острова, песчаные пляжи, живописные лесостепные ландшафты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Приволжской возвышенности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. </a:t>
            </a:r>
          </a:p>
          <a:p>
            <a:pPr algn="just"/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Летом на </a:t>
            </a: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реке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, а </a:t>
            </a: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зимой на лыжах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, на расстоянии </a:t>
            </a: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от 3 до 15 минут от исторического центра. </a:t>
            </a:r>
          </a:p>
          <a:p>
            <a:pPr algn="just"/>
            <a:endParaRPr lang="ru-RU" sz="1200" dirty="0">
              <a:solidFill>
                <a:srgbClr val="0070C0"/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Зеркальная симметрия с дикой природой «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Заволги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». </a:t>
            </a:r>
          </a:p>
          <a:p>
            <a:pPr algn="just"/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У нас можно включать </a:t>
            </a:r>
            <a:r>
              <a:rPr lang="ru-RU" sz="1200" dirty="0">
                <a:solidFill>
                  <a:srgbClr val="0070C0"/>
                </a:solidFill>
                <a:latin typeface="Century Gothic" pitchFamily="34" charset="0"/>
              </a:rPr>
              <a:t>активный отдых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в довольно «пассивные» виды отдыха в удобных условиях. </a:t>
            </a:r>
          </a:p>
          <a:p>
            <a:pPr algn="just">
              <a:buFont typeface="Wingdings" pitchFamily="2" charset="2"/>
              <a:buChar char="ü"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Речной отдых, в т.ч. яхтенный спорт,  площадки, созданные в естественной среде  для экстремальных и иных активных форм рекреации, популярных у молодежи. </a:t>
            </a:r>
          </a:p>
          <a:p>
            <a:pPr algn="just"/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Сочетание открытых </a:t>
            </a:r>
          </a:p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и закрытых ландшафтов,  </a:t>
            </a:r>
            <a:r>
              <a:rPr lang="ru-RU" sz="1200" dirty="0">
                <a:latin typeface="Century Gothic" pitchFamily="34" charset="0"/>
              </a:rPr>
              <a:t>большой</a:t>
            </a:r>
          </a:p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перепад относительных высот, позволяет </a:t>
            </a:r>
          </a:p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развиваться </a:t>
            </a:r>
            <a:r>
              <a:rPr lang="ru-RU" sz="1200" b="1" dirty="0">
                <a:solidFill>
                  <a:srgbClr val="0070C0"/>
                </a:solidFill>
                <a:latin typeface="Century Gothic" pitchFamily="34" charset="0"/>
              </a:rPr>
              <a:t>горнолыжному туризму</a:t>
            </a:r>
          </a:p>
          <a:p>
            <a:pPr>
              <a:buFont typeface="Wingdings" pitchFamily="2" charset="2"/>
              <a:buChar char="ü"/>
            </a:pPr>
            <a:endParaRPr lang="ru-RU" sz="1200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sz="1200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4034" name="Picture 2" descr="https://sun6-20.userapi.com/s/v1/ig2/h5Qkja5c3l9DA1QgEcESL87BrT6j_YHci7g0NQvPs_TnfvBfuYc79E8aHkt-ji11zNYDMdeysQ9BVj9w08dNg31Q.jpg?size=640x640&amp;quality=95&amp;crop=0,0,640,640&amp;ava=1"/>
          <p:cNvPicPr>
            <a:picLocks noChangeAspect="1" noChangeArrowheads="1"/>
          </p:cNvPicPr>
          <p:nvPr/>
        </p:nvPicPr>
        <p:blipFill>
          <a:blip r:embed="rId9" cstate="print"/>
          <a:srcRect t="20139" b="17037"/>
          <a:stretch>
            <a:fillRect/>
          </a:stretch>
        </p:blipFill>
        <p:spPr bwMode="auto">
          <a:xfrm>
            <a:off x="11398469" y="0"/>
            <a:ext cx="793531" cy="657225"/>
          </a:xfrm>
          <a:prstGeom prst="rect">
            <a:avLst/>
          </a:prstGeom>
          <a:noFill/>
        </p:spPr>
      </p:pic>
      <p:pic>
        <p:nvPicPr>
          <p:cNvPr id="44036" name="Picture 4" descr="https://grizly.club/uploads/posts/2023-01/1674668598_grizly-club-p-mototsiklist-klipart-5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99379" y="-1"/>
            <a:ext cx="536027" cy="630621"/>
          </a:xfrm>
          <a:prstGeom prst="rect">
            <a:avLst/>
          </a:prstGeom>
          <a:noFill/>
        </p:spPr>
      </p:pic>
      <p:pic>
        <p:nvPicPr>
          <p:cNvPr id="44038" name="Picture 6" descr="https://i.pinimg.com/originals/b5/ba/a0/b5baa088c834598119ab45fb7324f67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42634" y="0"/>
            <a:ext cx="756746" cy="599090"/>
          </a:xfrm>
          <a:prstGeom prst="rect">
            <a:avLst/>
          </a:prstGeom>
          <a:noFill/>
        </p:spPr>
      </p:pic>
      <p:pic>
        <p:nvPicPr>
          <p:cNvPr id="44040" name="Picture 8" descr="https://www.kindpng.com/picc/m/117-1176605_sailing-png-icon-transparent-pn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333186" y="1"/>
            <a:ext cx="614854" cy="599090"/>
          </a:xfrm>
          <a:prstGeom prst="rect">
            <a:avLst/>
          </a:prstGeom>
          <a:noFill/>
        </p:spPr>
      </p:pic>
      <p:pic>
        <p:nvPicPr>
          <p:cNvPr id="44044" name="Picture 12" descr="https://sun9-7.userapi.com/impg/4TMEIxL0SGEEkKB2xUb2c-1YaCDsWGBnJD3Fog/v7SNKGNwMyI.jpg?size=400x400&amp;quality=96&amp;sign=6742f51d8242bf106cf5a6dfad915bf9&amp;c_uniq_tag=IUnkSK34MaXBLxYP1xJk2UWrIM4fblIgRs-oZyRBlho&amp;type=albu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37283" y="0"/>
            <a:ext cx="835572" cy="609600"/>
          </a:xfrm>
          <a:prstGeom prst="rect">
            <a:avLst/>
          </a:prstGeom>
          <a:noFill/>
        </p:spPr>
      </p:pic>
      <p:pic>
        <p:nvPicPr>
          <p:cNvPr id="44048" name="Picture 16" descr="https://phonoteka.org/uploads/posts/2021-05/1620937513_3-phonoteka_org-p-fon-dlya-prezentatsii-orientirovanie-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539780" y="3996886"/>
            <a:ext cx="2890345" cy="1340069"/>
          </a:xfrm>
          <a:prstGeom prst="rect">
            <a:avLst/>
          </a:prstGeom>
          <a:noFill/>
        </p:spPr>
      </p:pic>
      <p:pic>
        <p:nvPicPr>
          <p:cNvPr id="44052" name="Picture 20" descr="https://vologdamuseum.ru/image.php?name=logo2018_konf.jpg&amp;x=20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229710" y="1"/>
            <a:ext cx="914400" cy="788276"/>
          </a:xfrm>
          <a:prstGeom prst="rect">
            <a:avLst/>
          </a:prstGeom>
          <a:noFill/>
        </p:spPr>
      </p:pic>
      <p:pic>
        <p:nvPicPr>
          <p:cNvPr id="44054" name="Picture 22" descr="https://thumbs.dreamstime.com/b/sant-%D0%BB%D0%B8%D0%BD%D0%B8%D1%8F-%D0%BA%D0%BE%D0%BD%D1%86%D0%B5%D0%BF%D1%86%D0%B8%D1%8F-%D0%BF%D0%B5%D1%82%D0%B5%D1%80%D0%B1%D1%83%D1%80%D0%B3%D0%B0-%D1%80%D0%BE%D1%81%D1%81%D0%B8%D0%B8-%D0%B7%D0%BD%D0%B0%D1%87%D0%BA%D0%B0-%D1%81%D0%B8%D0%BC%D0%B2%D0%BE%D0%BB-%D0%B2%D0%B5%D0%BA%D1%82%D0%BE%D1%80%D0%B0-%D0%BF%D0%BB%D0%BE%D1%81%D0%BA%D0%B8%D0%B9-14322368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73563" y="0"/>
            <a:ext cx="916480" cy="788276"/>
          </a:xfrm>
          <a:prstGeom prst="rect">
            <a:avLst/>
          </a:prstGeom>
          <a:noFill/>
        </p:spPr>
      </p:pic>
      <p:pic>
        <p:nvPicPr>
          <p:cNvPr id="44058" name="Picture 26" descr="http://bartowtrc.org/wp-content/uploads/2015/07/12060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03729" y="0"/>
            <a:ext cx="648464" cy="677917"/>
          </a:xfrm>
          <a:prstGeom prst="rect">
            <a:avLst/>
          </a:prstGeom>
          <a:noFill/>
        </p:spPr>
      </p:pic>
      <p:pic>
        <p:nvPicPr>
          <p:cNvPr id="44060" name="Picture 28" descr="https://solrutten.fi/en/assets/uploads/images/B%C3%A5thamnssymboler/Museum.jpg"/>
          <p:cNvPicPr>
            <a:picLocks noChangeAspect="1" noChangeArrowheads="1"/>
          </p:cNvPicPr>
          <p:nvPr/>
        </p:nvPicPr>
        <p:blipFill>
          <a:blip r:embed="rId18" cstate="print"/>
          <a:srcRect l="8466" t="10055" r="7636" b="6267"/>
          <a:stretch>
            <a:fillRect/>
          </a:stretch>
        </p:blipFill>
        <p:spPr bwMode="auto">
          <a:xfrm>
            <a:off x="3799490" y="0"/>
            <a:ext cx="898634" cy="788276"/>
          </a:xfrm>
          <a:prstGeom prst="rect">
            <a:avLst/>
          </a:prstGeom>
          <a:noFill/>
        </p:spPr>
      </p:pic>
      <p:pic>
        <p:nvPicPr>
          <p:cNvPr id="44062" name="Picture 30" descr="https://harmony-clean.ru/images/icon/sanatoriy-icon.png"/>
          <p:cNvPicPr>
            <a:picLocks noChangeAspect="1" noChangeArrowheads="1"/>
          </p:cNvPicPr>
          <p:nvPr/>
        </p:nvPicPr>
        <p:blipFill>
          <a:blip r:embed="rId19" cstate="print"/>
          <a:srcRect l="16062" t="19053" r="15049" b="24782"/>
          <a:stretch>
            <a:fillRect/>
          </a:stretch>
        </p:blipFill>
        <p:spPr bwMode="auto">
          <a:xfrm>
            <a:off x="4800600" y="114300"/>
            <a:ext cx="717003" cy="542925"/>
          </a:xfrm>
          <a:prstGeom prst="rect">
            <a:avLst/>
          </a:prstGeom>
          <a:noFill/>
        </p:spPr>
      </p:pic>
      <p:sp>
        <p:nvSpPr>
          <p:cNvPr id="44064" name="AutoShape 32" descr="https://static.vecteezy.com/system/resources/previews/000/209/085/original/night-camping-illustration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66" name="AutoShape 34" descr="https://static.vecteezy.com/system/resources/previews/000/209/085/original/night-camping-illustration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68" name="AutoShape 36" descr="https://static.vecteezy.com/system/resources/previews/000/209/085/original/night-camping-illustration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000" dirty="0"/>
          </a:p>
        </p:txBody>
      </p:sp>
      <p:pic>
        <p:nvPicPr>
          <p:cNvPr id="44070" name="Picture 38" descr="https://thumbs.dreamstime.com/b/%D0%BF-%D0%BE%D1%81%D0%BA%D0%B8%D0%B9-%D0%B7%D0%BD%D0%B0%D1%87%D0%BE%D0%BA-%D0%BE%D0%BC%D0%B0-eco-%D1%81%D1%82%D0%B8-%D1%8F-%D1%81-%D0%B5%D1%80%D0%B5%D0%B2%D1%8C%D1%8F%D0%BC%D0%B8-%D1%88%D0%B0%D0%B1-%D0%BE%D0%BD-%D0%BE%D0%B3%D0%BE%D1%82%D0%B8%D0%BF%D0%B0-%D0%B2%D0%B5%D0%BA%D1%82%D0%BE%D1%80%D0%B0-des-4705309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669893" y="0"/>
            <a:ext cx="837653" cy="740979"/>
          </a:xfrm>
          <a:prstGeom prst="rect">
            <a:avLst/>
          </a:prstGeom>
          <a:noFill/>
        </p:spPr>
      </p:pic>
      <p:pic>
        <p:nvPicPr>
          <p:cNvPr id="44072" name="Picture 40" descr="https://dyssh.my1.ru/Dokumenti/sorevnovania/IMG_20170701_092007.jpg"/>
          <p:cNvPicPr>
            <a:picLocks noChangeAspect="1" noChangeArrowheads="1"/>
          </p:cNvPicPr>
          <p:nvPr/>
        </p:nvPicPr>
        <p:blipFill>
          <a:blip r:embed="rId21" cstate="print"/>
          <a:srcRect t="25532"/>
          <a:stretch>
            <a:fillRect/>
          </a:stretch>
        </p:blipFill>
        <p:spPr bwMode="auto">
          <a:xfrm>
            <a:off x="7423480" y="0"/>
            <a:ext cx="790356" cy="609600"/>
          </a:xfrm>
          <a:prstGeom prst="rect">
            <a:avLst/>
          </a:prstGeom>
          <a:noFill/>
        </p:spPr>
      </p:pic>
      <p:pic>
        <p:nvPicPr>
          <p:cNvPr id="44074" name="Picture 42" descr="https://xn--90ad8adlj2b.xn--p1ai/wp-content/uploads/2022/08/kisspng-european-short-course-swimming-championships-len-2-5b66cd153cc093.2709595515334638292489-photoroom.png"/>
          <p:cNvPicPr>
            <a:picLocks noChangeAspect="1" noChangeArrowheads="1"/>
          </p:cNvPicPr>
          <p:nvPr/>
        </p:nvPicPr>
        <p:blipFill>
          <a:blip r:embed="rId22" cstate="print"/>
          <a:srcRect b="20253"/>
          <a:stretch>
            <a:fillRect/>
          </a:stretch>
        </p:blipFill>
        <p:spPr bwMode="auto">
          <a:xfrm>
            <a:off x="8322113" y="0"/>
            <a:ext cx="884949" cy="685800"/>
          </a:xfrm>
          <a:prstGeom prst="rect">
            <a:avLst/>
          </a:prstGeom>
          <a:noFill/>
        </p:spPr>
      </p:pic>
      <p:pic>
        <p:nvPicPr>
          <p:cNvPr id="44078" name="Picture 46" descr="https://static.tildacdn.com/tild6133-3630-4863-a332-386263303462/kollag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880288" y="3905251"/>
            <a:ext cx="2434788" cy="1325944"/>
          </a:xfrm>
          <a:prstGeom prst="rect">
            <a:avLst/>
          </a:prstGeom>
          <a:noFill/>
        </p:spPr>
      </p:pic>
      <p:sp>
        <p:nvSpPr>
          <p:cNvPr id="38" name="Прямоугольник 37"/>
          <p:cNvSpPr/>
          <p:nvPr/>
        </p:nvSpPr>
        <p:spPr>
          <a:xfrm>
            <a:off x="37457" y="326369"/>
            <a:ext cx="134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Туристический </a:t>
            </a:r>
          </a:p>
          <a:p>
            <a:pPr algn="just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потенциал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6B815E1-7FD4-E274-3437-B2E89905872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0524" y="-4416"/>
            <a:ext cx="304826" cy="390178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E956584-E2FD-7BAA-A202-35839A3C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4419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урпото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62" t="4421" r="2510" b="391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A87832FB-EE32-F585-3C85-E2CCFA9A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2B75B06-D6C1-5F82-924E-7BD9BE45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2EC65C4-DA4A-4228-BE84-188C3CE71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</a:blip>
          <a:srcRect b="5394"/>
          <a:stretch/>
        </p:blipFill>
        <p:spPr>
          <a:xfrm>
            <a:off x="618618" y="1025842"/>
            <a:ext cx="11113545" cy="53740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Полилиния: фигура 48">
            <a:extLst>
              <a:ext uri="{FF2B5EF4-FFF2-40B4-BE49-F238E27FC236}">
                <a16:creationId xmlns="" xmlns:a16="http://schemas.microsoft.com/office/drawing/2014/main" id="{2C950EB6-25FC-4E81-A028-33184C500E23}"/>
              </a:ext>
            </a:extLst>
          </p:cNvPr>
          <p:cNvSpPr/>
          <p:nvPr/>
        </p:nvSpPr>
        <p:spPr>
          <a:xfrm>
            <a:off x="685800" y="1470660"/>
            <a:ext cx="5912427" cy="1954332"/>
          </a:xfrm>
          <a:custGeom>
            <a:avLst/>
            <a:gdLst>
              <a:gd name="connsiteX0" fmla="*/ 0 w 5181600"/>
              <a:gd name="connsiteY0" fmla="*/ 1836420 h 1836420"/>
              <a:gd name="connsiteX1" fmla="*/ 495300 w 5181600"/>
              <a:gd name="connsiteY1" fmla="*/ 1310640 h 1836420"/>
              <a:gd name="connsiteX2" fmla="*/ 1325880 w 5181600"/>
              <a:gd name="connsiteY2" fmla="*/ 304800 h 1836420"/>
              <a:gd name="connsiteX3" fmla="*/ 1783080 w 5181600"/>
              <a:gd name="connsiteY3" fmla="*/ 228600 h 1836420"/>
              <a:gd name="connsiteX4" fmla="*/ 2156460 w 5181600"/>
              <a:gd name="connsiteY4" fmla="*/ 579120 h 1836420"/>
              <a:gd name="connsiteX5" fmla="*/ 2659380 w 5181600"/>
              <a:gd name="connsiteY5" fmla="*/ 373380 h 1836420"/>
              <a:gd name="connsiteX6" fmla="*/ 2819400 w 5181600"/>
              <a:gd name="connsiteY6" fmla="*/ 60960 h 1836420"/>
              <a:gd name="connsiteX7" fmla="*/ 3985260 w 5181600"/>
              <a:gd name="connsiteY7" fmla="*/ 0 h 1836420"/>
              <a:gd name="connsiteX8" fmla="*/ 4503420 w 5181600"/>
              <a:gd name="connsiteY8" fmla="*/ 419100 h 1836420"/>
              <a:gd name="connsiteX9" fmla="*/ 4991100 w 5181600"/>
              <a:gd name="connsiteY9" fmla="*/ 617220 h 1836420"/>
              <a:gd name="connsiteX10" fmla="*/ 5013960 w 5181600"/>
              <a:gd name="connsiteY10" fmla="*/ 1043940 h 1836420"/>
              <a:gd name="connsiteX11" fmla="*/ 5128260 w 5181600"/>
              <a:gd name="connsiteY11" fmla="*/ 1036320 h 1836420"/>
              <a:gd name="connsiteX12" fmla="*/ 5181600 w 5181600"/>
              <a:gd name="connsiteY12" fmla="*/ 1021080 h 1836420"/>
              <a:gd name="connsiteX0" fmla="*/ 0 w 5181600"/>
              <a:gd name="connsiteY0" fmla="*/ 1836420 h 1836420"/>
              <a:gd name="connsiteX1" fmla="*/ 495300 w 5181600"/>
              <a:gd name="connsiteY1" fmla="*/ 1310640 h 1836420"/>
              <a:gd name="connsiteX2" fmla="*/ 1325880 w 5181600"/>
              <a:gd name="connsiteY2" fmla="*/ 304800 h 1836420"/>
              <a:gd name="connsiteX3" fmla="*/ 1783080 w 5181600"/>
              <a:gd name="connsiteY3" fmla="*/ 228600 h 1836420"/>
              <a:gd name="connsiteX4" fmla="*/ 2156460 w 5181600"/>
              <a:gd name="connsiteY4" fmla="*/ 579120 h 1836420"/>
              <a:gd name="connsiteX5" fmla="*/ 2659380 w 5181600"/>
              <a:gd name="connsiteY5" fmla="*/ 373380 h 1836420"/>
              <a:gd name="connsiteX6" fmla="*/ 2819400 w 5181600"/>
              <a:gd name="connsiteY6" fmla="*/ 60960 h 1836420"/>
              <a:gd name="connsiteX7" fmla="*/ 3985260 w 5181600"/>
              <a:gd name="connsiteY7" fmla="*/ 0 h 1836420"/>
              <a:gd name="connsiteX8" fmla="*/ 4503420 w 5181600"/>
              <a:gd name="connsiteY8" fmla="*/ 419100 h 1836420"/>
              <a:gd name="connsiteX9" fmla="*/ 4991100 w 5181600"/>
              <a:gd name="connsiteY9" fmla="*/ 617220 h 1836420"/>
              <a:gd name="connsiteX10" fmla="*/ 5013960 w 5181600"/>
              <a:gd name="connsiteY10" fmla="*/ 1043940 h 1836420"/>
              <a:gd name="connsiteX11" fmla="*/ 5128260 w 5181600"/>
              <a:gd name="connsiteY11" fmla="*/ 1036320 h 1836420"/>
              <a:gd name="connsiteX12" fmla="*/ 5181600 w 5181600"/>
              <a:gd name="connsiteY12" fmla="*/ 1154430 h 1836420"/>
              <a:gd name="connsiteX0" fmla="*/ 0 w 5419725"/>
              <a:gd name="connsiteY0" fmla="*/ 1836420 h 1836420"/>
              <a:gd name="connsiteX1" fmla="*/ 495300 w 5419725"/>
              <a:gd name="connsiteY1" fmla="*/ 1310640 h 1836420"/>
              <a:gd name="connsiteX2" fmla="*/ 1325880 w 5419725"/>
              <a:gd name="connsiteY2" fmla="*/ 304800 h 1836420"/>
              <a:gd name="connsiteX3" fmla="*/ 1783080 w 5419725"/>
              <a:gd name="connsiteY3" fmla="*/ 228600 h 1836420"/>
              <a:gd name="connsiteX4" fmla="*/ 2156460 w 5419725"/>
              <a:gd name="connsiteY4" fmla="*/ 579120 h 1836420"/>
              <a:gd name="connsiteX5" fmla="*/ 2659380 w 5419725"/>
              <a:gd name="connsiteY5" fmla="*/ 373380 h 1836420"/>
              <a:gd name="connsiteX6" fmla="*/ 2819400 w 5419725"/>
              <a:gd name="connsiteY6" fmla="*/ 60960 h 1836420"/>
              <a:gd name="connsiteX7" fmla="*/ 3985260 w 5419725"/>
              <a:gd name="connsiteY7" fmla="*/ 0 h 1836420"/>
              <a:gd name="connsiteX8" fmla="*/ 4503420 w 5419725"/>
              <a:gd name="connsiteY8" fmla="*/ 419100 h 1836420"/>
              <a:gd name="connsiteX9" fmla="*/ 4991100 w 5419725"/>
              <a:gd name="connsiteY9" fmla="*/ 617220 h 1836420"/>
              <a:gd name="connsiteX10" fmla="*/ 5013960 w 5419725"/>
              <a:gd name="connsiteY10" fmla="*/ 1043940 h 1836420"/>
              <a:gd name="connsiteX11" fmla="*/ 5128260 w 5419725"/>
              <a:gd name="connsiteY11" fmla="*/ 1036320 h 1836420"/>
              <a:gd name="connsiteX12" fmla="*/ 5419725 w 5419725"/>
              <a:gd name="connsiteY12" fmla="*/ 1454468 h 1836420"/>
              <a:gd name="connsiteX0" fmla="*/ 0 w 5419725"/>
              <a:gd name="connsiteY0" fmla="*/ 1836420 h 1836420"/>
              <a:gd name="connsiteX1" fmla="*/ 495300 w 5419725"/>
              <a:gd name="connsiteY1" fmla="*/ 1310640 h 1836420"/>
              <a:gd name="connsiteX2" fmla="*/ 1325880 w 5419725"/>
              <a:gd name="connsiteY2" fmla="*/ 304800 h 1836420"/>
              <a:gd name="connsiteX3" fmla="*/ 1783080 w 5419725"/>
              <a:gd name="connsiteY3" fmla="*/ 228600 h 1836420"/>
              <a:gd name="connsiteX4" fmla="*/ 2156460 w 5419725"/>
              <a:gd name="connsiteY4" fmla="*/ 579120 h 1836420"/>
              <a:gd name="connsiteX5" fmla="*/ 2659380 w 5419725"/>
              <a:gd name="connsiteY5" fmla="*/ 373380 h 1836420"/>
              <a:gd name="connsiteX6" fmla="*/ 2819400 w 5419725"/>
              <a:gd name="connsiteY6" fmla="*/ 60960 h 1836420"/>
              <a:gd name="connsiteX7" fmla="*/ 3985260 w 5419725"/>
              <a:gd name="connsiteY7" fmla="*/ 0 h 1836420"/>
              <a:gd name="connsiteX8" fmla="*/ 4503420 w 5419725"/>
              <a:gd name="connsiteY8" fmla="*/ 419100 h 1836420"/>
              <a:gd name="connsiteX9" fmla="*/ 4991100 w 5419725"/>
              <a:gd name="connsiteY9" fmla="*/ 617220 h 1836420"/>
              <a:gd name="connsiteX10" fmla="*/ 5013960 w 5419725"/>
              <a:gd name="connsiteY10" fmla="*/ 1043940 h 1836420"/>
              <a:gd name="connsiteX11" fmla="*/ 5099685 w 5419725"/>
              <a:gd name="connsiteY11" fmla="*/ 1164908 h 1836420"/>
              <a:gd name="connsiteX12" fmla="*/ 5419725 w 5419725"/>
              <a:gd name="connsiteY12" fmla="*/ 1454468 h 183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19725" h="1836420">
                <a:moveTo>
                  <a:pt x="0" y="1836420"/>
                </a:moveTo>
                <a:lnTo>
                  <a:pt x="495300" y="1310640"/>
                </a:lnTo>
                <a:lnTo>
                  <a:pt x="1325880" y="304800"/>
                </a:lnTo>
                <a:lnTo>
                  <a:pt x="1783080" y="228600"/>
                </a:lnTo>
                <a:lnTo>
                  <a:pt x="2156460" y="579120"/>
                </a:lnTo>
                <a:lnTo>
                  <a:pt x="2659380" y="373380"/>
                </a:lnTo>
                <a:lnTo>
                  <a:pt x="2819400" y="60960"/>
                </a:lnTo>
                <a:lnTo>
                  <a:pt x="3985260" y="0"/>
                </a:lnTo>
                <a:lnTo>
                  <a:pt x="4503420" y="419100"/>
                </a:lnTo>
                <a:lnTo>
                  <a:pt x="4991100" y="617220"/>
                </a:lnTo>
                <a:lnTo>
                  <a:pt x="5013960" y="1043940"/>
                </a:lnTo>
                <a:lnTo>
                  <a:pt x="5099685" y="1164908"/>
                </a:lnTo>
                <a:cubicBezTo>
                  <a:pt x="5117465" y="1159828"/>
                  <a:pt x="5401945" y="1459548"/>
                  <a:pt x="5419725" y="1454468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35" name="Заголовок 34">
            <a:extLst>
              <a:ext uri="{FF2B5EF4-FFF2-40B4-BE49-F238E27FC236}">
                <a16:creationId xmlns="" xmlns:a16="http://schemas.microsoft.com/office/drawing/2014/main" id="{E0E652F0-DA90-4319-A086-1725C8AA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18" y="102537"/>
            <a:ext cx="10187416" cy="772639"/>
          </a:xfrm>
        </p:spPr>
        <p:txBody>
          <a:bodyPr>
            <a:normAutofit/>
          </a:bodyPr>
          <a:lstStyle/>
          <a:p>
            <a:pPr algn="r"/>
            <a:r>
              <a:rPr lang="ru-RU" sz="1600" b="1" dirty="0">
                <a:latin typeface="Century Gothic" pitchFamily="34" charset="0"/>
              </a:rPr>
              <a:t>ФОРМИРОВАНИЕ ТУРИСТСКОГО ПОТОКА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="" xmlns:a16="http://schemas.microsoft.com/office/drawing/2014/main" id="{442674E2-8E1F-45F2-B291-F7ACFD311C26}"/>
              </a:ext>
            </a:extLst>
          </p:cNvPr>
          <p:cNvSpPr/>
          <p:nvPr/>
        </p:nvSpPr>
        <p:spPr>
          <a:xfrm>
            <a:off x="1071562" y="1620102"/>
            <a:ext cx="1277938" cy="1136777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BCFAF0B-77E6-4B22-AA47-317622AD7DBA}"/>
              </a:ext>
            </a:extLst>
          </p:cNvPr>
          <p:cNvSpPr txBox="1"/>
          <p:nvPr/>
        </p:nvSpPr>
        <p:spPr>
          <a:xfrm>
            <a:off x="1165832" y="1738698"/>
            <a:ext cx="950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Волгоград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Саратов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Энгельс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Маркс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="" xmlns:a16="http://schemas.microsoft.com/office/drawing/2014/main" id="{484B8694-AF30-4408-A28B-EDC7B1DA8070}"/>
              </a:ext>
            </a:extLst>
          </p:cNvPr>
          <p:cNvSpPr/>
          <p:nvPr/>
        </p:nvSpPr>
        <p:spPr>
          <a:xfrm>
            <a:off x="1419831" y="4130567"/>
            <a:ext cx="1638328" cy="2097028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EA67DA2-B327-4AD2-A03D-D5C7DE9017FE}"/>
              </a:ext>
            </a:extLst>
          </p:cNvPr>
          <p:cNvSpPr txBox="1"/>
          <p:nvPr/>
        </p:nvSpPr>
        <p:spPr>
          <a:xfrm>
            <a:off x="1514100" y="4249162"/>
            <a:ext cx="1544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Волгоград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Саратов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Энгельс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Маркс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Балаково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Ульяновск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Казань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Чебоксары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Нижний Новгород</a:t>
            </a:r>
          </a:p>
        </p:txBody>
      </p:sp>
      <p:pic>
        <p:nvPicPr>
          <p:cNvPr id="43" name="Рисунок 42" descr="Маркер со сплошной заливкой">
            <a:extLst>
              <a:ext uri="{FF2B5EF4-FFF2-40B4-BE49-F238E27FC236}">
                <a16:creationId xmlns="" xmlns:a16="http://schemas.microsoft.com/office/drawing/2014/main" id="{FED270A7-457C-4E13-8940-9887108FCBA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31" y="2611355"/>
            <a:ext cx="511689" cy="511689"/>
          </a:xfrm>
          <a:prstGeom prst="rect">
            <a:avLst/>
          </a:prstGeom>
        </p:spPr>
      </p:pic>
      <p:sp>
        <p:nvSpPr>
          <p:cNvPr id="44" name="Стрелка: вправо 43">
            <a:extLst>
              <a:ext uri="{FF2B5EF4-FFF2-40B4-BE49-F238E27FC236}">
                <a16:creationId xmlns="" xmlns:a16="http://schemas.microsoft.com/office/drawing/2014/main" id="{EA85769B-C80B-4846-A316-C87AC35BEA36}"/>
              </a:ext>
            </a:extLst>
          </p:cNvPr>
          <p:cNvSpPr/>
          <p:nvPr/>
        </p:nvSpPr>
        <p:spPr>
          <a:xfrm rot="342696">
            <a:off x="2330377" y="1966151"/>
            <a:ext cx="606829" cy="40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: влево-вправо 46">
            <a:extLst>
              <a:ext uri="{FF2B5EF4-FFF2-40B4-BE49-F238E27FC236}">
                <a16:creationId xmlns="" xmlns:a16="http://schemas.microsoft.com/office/drawing/2014/main" id="{2010D8C1-510C-4DE5-93BE-CD2FD0BC02DA}"/>
              </a:ext>
            </a:extLst>
          </p:cNvPr>
          <p:cNvSpPr/>
          <p:nvPr/>
        </p:nvSpPr>
        <p:spPr>
          <a:xfrm rot="19958006">
            <a:off x="5965533" y="3437694"/>
            <a:ext cx="980902" cy="4055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: фигура 49">
            <a:extLst>
              <a:ext uri="{FF2B5EF4-FFF2-40B4-BE49-F238E27FC236}">
                <a16:creationId xmlns="" xmlns:a16="http://schemas.microsoft.com/office/drawing/2014/main" id="{BF833D42-1448-40D5-A614-6BF8C9CC730C}"/>
              </a:ext>
            </a:extLst>
          </p:cNvPr>
          <p:cNvSpPr/>
          <p:nvPr/>
        </p:nvSpPr>
        <p:spPr>
          <a:xfrm>
            <a:off x="6808182" y="2524536"/>
            <a:ext cx="3642013" cy="750106"/>
          </a:xfrm>
          <a:custGeom>
            <a:avLst/>
            <a:gdLst>
              <a:gd name="connsiteX0" fmla="*/ 3338512 w 3338512"/>
              <a:gd name="connsiteY0" fmla="*/ 776287 h 776287"/>
              <a:gd name="connsiteX1" fmla="*/ 3067050 w 3338512"/>
              <a:gd name="connsiteY1" fmla="*/ 485775 h 776287"/>
              <a:gd name="connsiteX2" fmla="*/ 3009900 w 3338512"/>
              <a:gd name="connsiteY2" fmla="*/ 138112 h 776287"/>
              <a:gd name="connsiteX3" fmla="*/ 2962275 w 3338512"/>
              <a:gd name="connsiteY3" fmla="*/ 0 h 776287"/>
              <a:gd name="connsiteX4" fmla="*/ 2566987 w 3338512"/>
              <a:gd name="connsiteY4" fmla="*/ 219075 h 776287"/>
              <a:gd name="connsiteX5" fmla="*/ 2000250 w 3338512"/>
              <a:gd name="connsiteY5" fmla="*/ 185737 h 776287"/>
              <a:gd name="connsiteX6" fmla="*/ 1595437 w 3338512"/>
              <a:gd name="connsiteY6" fmla="*/ 285750 h 776287"/>
              <a:gd name="connsiteX7" fmla="*/ 1395412 w 3338512"/>
              <a:gd name="connsiteY7" fmla="*/ 109537 h 776287"/>
              <a:gd name="connsiteX8" fmla="*/ 1219200 w 3338512"/>
              <a:gd name="connsiteY8" fmla="*/ 300037 h 776287"/>
              <a:gd name="connsiteX9" fmla="*/ 1095375 w 3338512"/>
              <a:gd name="connsiteY9" fmla="*/ 233362 h 776287"/>
              <a:gd name="connsiteX10" fmla="*/ 971550 w 3338512"/>
              <a:gd name="connsiteY10" fmla="*/ 285750 h 776287"/>
              <a:gd name="connsiteX11" fmla="*/ 895350 w 3338512"/>
              <a:gd name="connsiteY11" fmla="*/ 457200 h 776287"/>
              <a:gd name="connsiteX12" fmla="*/ 623887 w 3338512"/>
              <a:gd name="connsiteY12" fmla="*/ 628650 h 776287"/>
              <a:gd name="connsiteX13" fmla="*/ 347662 w 3338512"/>
              <a:gd name="connsiteY13" fmla="*/ 704850 h 776287"/>
              <a:gd name="connsiteX14" fmla="*/ 209550 w 3338512"/>
              <a:gd name="connsiteY14" fmla="*/ 719137 h 776287"/>
              <a:gd name="connsiteX15" fmla="*/ 0 w 3338512"/>
              <a:gd name="connsiteY15" fmla="*/ 561975 h 776287"/>
              <a:gd name="connsiteX0" fmla="*/ 3338512 w 3338512"/>
              <a:gd name="connsiteY0" fmla="*/ 733424 h 733424"/>
              <a:gd name="connsiteX1" fmla="*/ 3067050 w 3338512"/>
              <a:gd name="connsiteY1" fmla="*/ 442912 h 733424"/>
              <a:gd name="connsiteX2" fmla="*/ 3009900 w 3338512"/>
              <a:gd name="connsiteY2" fmla="*/ 95249 h 733424"/>
              <a:gd name="connsiteX3" fmla="*/ 2928938 w 3338512"/>
              <a:gd name="connsiteY3" fmla="*/ 0 h 733424"/>
              <a:gd name="connsiteX4" fmla="*/ 2566987 w 3338512"/>
              <a:gd name="connsiteY4" fmla="*/ 176212 h 733424"/>
              <a:gd name="connsiteX5" fmla="*/ 2000250 w 3338512"/>
              <a:gd name="connsiteY5" fmla="*/ 142874 h 733424"/>
              <a:gd name="connsiteX6" fmla="*/ 1595437 w 3338512"/>
              <a:gd name="connsiteY6" fmla="*/ 242887 h 733424"/>
              <a:gd name="connsiteX7" fmla="*/ 1395412 w 3338512"/>
              <a:gd name="connsiteY7" fmla="*/ 66674 h 733424"/>
              <a:gd name="connsiteX8" fmla="*/ 1219200 w 3338512"/>
              <a:gd name="connsiteY8" fmla="*/ 257174 h 733424"/>
              <a:gd name="connsiteX9" fmla="*/ 1095375 w 3338512"/>
              <a:gd name="connsiteY9" fmla="*/ 190499 h 733424"/>
              <a:gd name="connsiteX10" fmla="*/ 971550 w 3338512"/>
              <a:gd name="connsiteY10" fmla="*/ 242887 h 733424"/>
              <a:gd name="connsiteX11" fmla="*/ 895350 w 3338512"/>
              <a:gd name="connsiteY11" fmla="*/ 414337 h 733424"/>
              <a:gd name="connsiteX12" fmla="*/ 623887 w 3338512"/>
              <a:gd name="connsiteY12" fmla="*/ 585787 h 733424"/>
              <a:gd name="connsiteX13" fmla="*/ 347662 w 3338512"/>
              <a:gd name="connsiteY13" fmla="*/ 661987 h 733424"/>
              <a:gd name="connsiteX14" fmla="*/ 209550 w 3338512"/>
              <a:gd name="connsiteY14" fmla="*/ 676274 h 733424"/>
              <a:gd name="connsiteX15" fmla="*/ 0 w 3338512"/>
              <a:gd name="connsiteY15" fmla="*/ 519112 h 733424"/>
              <a:gd name="connsiteX0" fmla="*/ 3338512 w 3338512"/>
              <a:gd name="connsiteY0" fmla="*/ 733424 h 733424"/>
              <a:gd name="connsiteX1" fmla="*/ 3067050 w 3338512"/>
              <a:gd name="connsiteY1" fmla="*/ 442912 h 733424"/>
              <a:gd name="connsiteX2" fmla="*/ 3009900 w 3338512"/>
              <a:gd name="connsiteY2" fmla="*/ 95249 h 733424"/>
              <a:gd name="connsiteX3" fmla="*/ 2928938 w 3338512"/>
              <a:gd name="connsiteY3" fmla="*/ 0 h 733424"/>
              <a:gd name="connsiteX4" fmla="*/ 2547937 w 3338512"/>
              <a:gd name="connsiteY4" fmla="*/ 200025 h 733424"/>
              <a:gd name="connsiteX5" fmla="*/ 2000250 w 3338512"/>
              <a:gd name="connsiteY5" fmla="*/ 142874 h 733424"/>
              <a:gd name="connsiteX6" fmla="*/ 1595437 w 3338512"/>
              <a:gd name="connsiteY6" fmla="*/ 242887 h 733424"/>
              <a:gd name="connsiteX7" fmla="*/ 1395412 w 3338512"/>
              <a:gd name="connsiteY7" fmla="*/ 66674 h 733424"/>
              <a:gd name="connsiteX8" fmla="*/ 1219200 w 3338512"/>
              <a:gd name="connsiteY8" fmla="*/ 257174 h 733424"/>
              <a:gd name="connsiteX9" fmla="*/ 1095375 w 3338512"/>
              <a:gd name="connsiteY9" fmla="*/ 190499 h 733424"/>
              <a:gd name="connsiteX10" fmla="*/ 971550 w 3338512"/>
              <a:gd name="connsiteY10" fmla="*/ 242887 h 733424"/>
              <a:gd name="connsiteX11" fmla="*/ 895350 w 3338512"/>
              <a:gd name="connsiteY11" fmla="*/ 414337 h 733424"/>
              <a:gd name="connsiteX12" fmla="*/ 623887 w 3338512"/>
              <a:gd name="connsiteY12" fmla="*/ 585787 h 733424"/>
              <a:gd name="connsiteX13" fmla="*/ 347662 w 3338512"/>
              <a:gd name="connsiteY13" fmla="*/ 661987 h 733424"/>
              <a:gd name="connsiteX14" fmla="*/ 209550 w 3338512"/>
              <a:gd name="connsiteY14" fmla="*/ 676274 h 733424"/>
              <a:gd name="connsiteX15" fmla="*/ 0 w 3338512"/>
              <a:gd name="connsiteY15" fmla="*/ 519112 h 733424"/>
              <a:gd name="connsiteX0" fmla="*/ 3338512 w 3338512"/>
              <a:gd name="connsiteY0" fmla="*/ 704849 h 704849"/>
              <a:gd name="connsiteX1" fmla="*/ 3067050 w 3338512"/>
              <a:gd name="connsiteY1" fmla="*/ 414337 h 704849"/>
              <a:gd name="connsiteX2" fmla="*/ 3009900 w 3338512"/>
              <a:gd name="connsiteY2" fmla="*/ 66674 h 704849"/>
              <a:gd name="connsiteX3" fmla="*/ 2909888 w 3338512"/>
              <a:gd name="connsiteY3" fmla="*/ 0 h 704849"/>
              <a:gd name="connsiteX4" fmla="*/ 2547937 w 3338512"/>
              <a:gd name="connsiteY4" fmla="*/ 171450 h 704849"/>
              <a:gd name="connsiteX5" fmla="*/ 2000250 w 3338512"/>
              <a:gd name="connsiteY5" fmla="*/ 114299 h 704849"/>
              <a:gd name="connsiteX6" fmla="*/ 1595437 w 3338512"/>
              <a:gd name="connsiteY6" fmla="*/ 214312 h 704849"/>
              <a:gd name="connsiteX7" fmla="*/ 1395412 w 3338512"/>
              <a:gd name="connsiteY7" fmla="*/ 38099 h 704849"/>
              <a:gd name="connsiteX8" fmla="*/ 1219200 w 3338512"/>
              <a:gd name="connsiteY8" fmla="*/ 228599 h 704849"/>
              <a:gd name="connsiteX9" fmla="*/ 1095375 w 3338512"/>
              <a:gd name="connsiteY9" fmla="*/ 161924 h 704849"/>
              <a:gd name="connsiteX10" fmla="*/ 971550 w 3338512"/>
              <a:gd name="connsiteY10" fmla="*/ 214312 h 704849"/>
              <a:gd name="connsiteX11" fmla="*/ 895350 w 3338512"/>
              <a:gd name="connsiteY11" fmla="*/ 385762 h 704849"/>
              <a:gd name="connsiteX12" fmla="*/ 623887 w 3338512"/>
              <a:gd name="connsiteY12" fmla="*/ 557212 h 704849"/>
              <a:gd name="connsiteX13" fmla="*/ 347662 w 3338512"/>
              <a:gd name="connsiteY13" fmla="*/ 633412 h 704849"/>
              <a:gd name="connsiteX14" fmla="*/ 209550 w 3338512"/>
              <a:gd name="connsiteY14" fmla="*/ 647699 h 704849"/>
              <a:gd name="connsiteX15" fmla="*/ 0 w 3338512"/>
              <a:gd name="connsiteY15" fmla="*/ 490537 h 704849"/>
              <a:gd name="connsiteX0" fmla="*/ 3338512 w 3338512"/>
              <a:gd name="connsiteY0" fmla="*/ 704849 h 704849"/>
              <a:gd name="connsiteX1" fmla="*/ 3067050 w 3338512"/>
              <a:gd name="connsiteY1" fmla="*/ 414337 h 704849"/>
              <a:gd name="connsiteX2" fmla="*/ 2967037 w 3338512"/>
              <a:gd name="connsiteY2" fmla="*/ 104774 h 704849"/>
              <a:gd name="connsiteX3" fmla="*/ 2909888 w 3338512"/>
              <a:gd name="connsiteY3" fmla="*/ 0 h 704849"/>
              <a:gd name="connsiteX4" fmla="*/ 2547937 w 3338512"/>
              <a:gd name="connsiteY4" fmla="*/ 171450 h 704849"/>
              <a:gd name="connsiteX5" fmla="*/ 2000250 w 3338512"/>
              <a:gd name="connsiteY5" fmla="*/ 114299 h 704849"/>
              <a:gd name="connsiteX6" fmla="*/ 1595437 w 3338512"/>
              <a:gd name="connsiteY6" fmla="*/ 214312 h 704849"/>
              <a:gd name="connsiteX7" fmla="*/ 1395412 w 3338512"/>
              <a:gd name="connsiteY7" fmla="*/ 38099 h 704849"/>
              <a:gd name="connsiteX8" fmla="*/ 1219200 w 3338512"/>
              <a:gd name="connsiteY8" fmla="*/ 228599 h 704849"/>
              <a:gd name="connsiteX9" fmla="*/ 1095375 w 3338512"/>
              <a:gd name="connsiteY9" fmla="*/ 161924 h 704849"/>
              <a:gd name="connsiteX10" fmla="*/ 971550 w 3338512"/>
              <a:gd name="connsiteY10" fmla="*/ 214312 h 704849"/>
              <a:gd name="connsiteX11" fmla="*/ 895350 w 3338512"/>
              <a:gd name="connsiteY11" fmla="*/ 385762 h 704849"/>
              <a:gd name="connsiteX12" fmla="*/ 623887 w 3338512"/>
              <a:gd name="connsiteY12" fmla="*/ 557212 h 704849"/>
              <a:gd name="connsiteX13" fmla="*/ 347662 w 3338512"/>
              <a:gd name="connsiteY13" fmla="*/ 633412 h 704849"/>
              <a:gd name="connsiteX14" fmla="*/ 209550 w 3338512"/>
              <a:gd name="connsiteY14" fmla="*/ 647699 h 704849"/>
              <a:gd name="connsiteX15" fmla="*/ 0 w 3338512"/>
              <a:gd name="connsiteY15" fmla="*/ 490537 h 704849"/>
              <a:gd name="connsiteX0" fmla="*/ 3338512 w 3338512"/>
              <a:gd name="connsiteY0" fmla="*/ 704849 h 704849"/>
              <a:gd name="connsiteX1" fmla="*/ 3052763 w 3338512"/>
              <a:gd name="connsiteY1" fmla="*/ 423862 h 704849"/>
              <a:gd name="connsiteX2" fmla="*/ 2967037 w 3338512"/>
              <a:gd name="connsiteY2" fmla="*/ 104774 h 704849"/>
              <a:gd name="connsiteX3" fmla="*/ 2909888 w 3338512"/>
              <a:gd name="connsiteY3" fmla="*/ 0 h 704849"/>
              <a:gd name="connsiteX4" fmla="*/ 2547937 w 3338512"/>
              <a:gd name="connsiteY4" fmla="*/ 171450 h 704849"/>
              <a:gd name="connsiteX5" fmla="*/ 2000250 w 3338512"/>
              <a:gd name="connsiteY5" fmla="*/ 114299 h 704849"/>
              <a:gd name="connsiteX6" fmla="*/ 1595437 w 3338512"/>
              <a:gd name="connsiteY6" fmla="*/ 214312 h 704849"/>
              <a:gd name="connsiteX7" fmla="*/ 1395412 w 3338512"/>
              <a:gd name="connsiteY7" fmla="*/ 38099 h 704849"/>
              <a:gd name="connsiteX8" fmla="*/ 1219200 w 3338512"/>
              <a:gd name="connsiteY8" fmla="*/ 228599 h 704849"/>
              <a:gd name="connsiteX9" fmla="*/ 1095375 w 3338512"/>
              <a:gd name="connsiteY9" fmla="*/ 161924 h 704849"/>
              <a:gd name="connsiteX10" fmla="*/ 971550 w 3338512"/>
              <a:gd name="connsiteY10" fmla="*/ 214312 h 704849"/>
              <a:gd name="connsiteX11" fmla="*/ 895350 w 3338512"/>
              <a:gd name="connsiteY11" fmla="*/ 385762 h 704849"/>
              <a:gd name="connsiteX12" fmla="*/ 623887 w 3338512"/>
              <a:gd name="connsiteY12" fmla="*/ 557212 h 704849"/>
              <a:gd name="connsiteX13" fmla="*/ 347662 w 3338512"/>
              <a:gd name="connsiteY13" fmla="*/ 633412 h 704849"/>
              <a:gd name="connsiteX14" fmla="*/ 209550 w 3338512"/>
              <a:gd name="connsiteY14" fmla="*/ 647699 h 704849"/>
              <a:gd name="connsiteX15" fmla="*/ 0 w 3338512"/>
              <a:gd name="connsiteY15" fmla="*/ 490537 h 70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38512" h="704849">
                <a:moveTo>
                  <a:pt x="3338512" y="704849"/>
                </a:moveTo>
                <a:lnTo>
                  <a:pt x="3052763" y="423862"/>
                </a:lnTo>
                <a:lnTo>
                  <a:pt x="2967037" y="104774"/>
                </a:lnTo>
                <a:lnTo>
                  <a:pt x="2909888" y="0"/>
                </a:lnTo>
                <a:lnTo>
                  <a:pt x="2547937" y="171450"/>
                </a:lnTo>
                <a:lnTo>
                  <a:pt x="2000250" y="114299"/>
                </a:lnTo>
                <a:lnTo>
                  <a:pt x="1595437" y="214312"/>
                </a:lnTo>
                <a:lnTo>
                  <a:pt x="1395412" y="38099"/>
                </a:lnTo>
                <a:lnTo>
                  <a:pt x="1219200" y="228599"/>
                </a:lnTo>
                <a:lnTo>
                  <a:pt x="1095375" y="161924"/>
                </a:lnTo>
                <a:lnTo>
                  <a:pt x="971550" y="214312"/>
                </a:lnTo>
                <a:lnTo>
                  <a:pt x="895350" y="385762"/>
                </a:lnTo>
                <a:lnTo>
                  <a:pt x="623887" y="557212"/>
                </a:lnTo>
                <a:lnTo>
                  <a:pt x="347662" y="633412"/>
                </a:lnTo>
                <a:lnTo>
                  <a:pt x="209550" y="647699"/>
                </a:lnTo>
                <a:lnTo>
                  <a:pt x="0" y="490537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: вправо 45">
            <a:extLst>
              <a:ext uri="{FF2B5EF4-FFF2-40B4-BE49-F238E27FC236}">
                <a16:creationId xmlns="" xmlns:a16="http://schemas.microsoft.com/office/drawing/2014/main" id="{114C668B-BBEC-4F29-8F18-9B51D62F6E46}"/>
              </a:ext>
            </a:extLst>
          </p:cNvPr>
          <p:cNvSpPr/>
          <p:nvPr/>
        </p:nvSpPr>
        <p:spPr>
          <a:xfrm rot="417422" flipH="1">
            <a:off x="8975864" y="2765385"/>
            <a:ext cx="606829" cy="40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="" xmlns:a16="http://schemas.microsoft.com/office/drawing/2014/main" id="{BCEC6FC3-9F0E-47E7-9C3A-D1A787A6EF7E}"/>
              </a:ext>
            </a:extLst>
          </p:cNvPr>
          <p:cNvSpPr/>
          <p:nvPr/>
        </p:nvSpPr>
        <p:spPr>
          <a:xfrm>
            <a:off x="6838002" y="2191743"/>
            <a:ext cx="3429000" cy="821063"/>
          </a:xfrm>
          <a:custGeom>
            <a:avLst/>
            <a:gdLst>
              <a:gd name="connsiteX0" fmla="*/ 3143250 w 3143250"/>
              <a:gd name="connsiteY0" fmla="*/ 0 h 771525"/>
              <a:gd name="connsiteX1" fmla="*/ 2962275 w 3143250"/>
              <a:gd name="connsiteY1" fmla="*/ 200025 h 771525"/>
              <a:gd name="connsiteX2" fmla="*/ 2686050 w 3143250"/>
              <a:gd name="connsiteY2" fmla="*/ 271462 h 771525"/>
              <a:gd name="connsiteX3" fmla="*/ 2509837 w 3143250"/>
              <a:gd name="connsiteY3" fmla="*/ 357187 h 771525"/>
              <a:gd name="connsiteX4" fmla="*/ 2090737 w 3143250"/>
              <a:gd name="connsiteY4" fmla="*/ 328612 h 771525"/>
              <a:gd name="connsiteX5" fmla="*/ 1647825 w 3143250"/>
              <a:gd name="connsiteY5" fmla="*/ 390525 h 771525"/>
              <a:gd name="connsiteX6" fmla="*/ 1500187 w 3143250"/>
              <a:gd name="connsiteY6" fmla="*/ 261937 h 771525"/>
              <a:gd name="connsiteX7" fmla="*/ 1038225 w 3143250"/>
              <a:gd name="connsiteY7" fmla="*/ 95250 h 771525"/>
              <a:gd name="connsiteX8" fmla="*/ 747712 w 3143250"/>
              <a:gd name="connsiteY8" fmla="*/ 142875 h 771525"/>
              <a:gd name="connsiteX9" fmla="*/ 509587 w 3143250"/>
              <a:gd name="connsiteY9" fmla="*/ 66675 h 771525"/>
              <a:gd name="connsiteX10" fmla="*/ 57150 w 3143250"/>
              <a:gd name="connsiteY10" fmla="*/ 38100 h 771525"/>
              <a:gd name="connsiteX11" fmla="*/ 166687 w 3143250"/>
              <a:gd name="connsiteY11" fmla="*/ 366712 h 771525"/>
              <a:gd name="connsiteX12" fmla="*/ 228600 w 3143250"/>
              <a:gd name="connsiteY12" fmla="*/ 457200 h 771525"/>
              <a:gd name="connsiteX13" fmla="*/ 133350 w 3143250"/>
              <a:gd name="connsiteY13" fmla="*/ 561975 h 771525"/>
              <a:gd name="connsiteX14" fmla="*/ 85725 w 3143250"/>
              <a:gd name="connsiteY14" fmla="*/ 771525 h 771525"/>
              <a:gd name="connsiteX15" fmla="*/ 0 w 3143250"/>
              <a:gd name="connsiteY15" fmla="*/ 766762 h 771525"/>
              <a:gd name="connsiteX16" fmla="*/ 0 w 3143250"/>
              <a:gd name="connsiteY16" fmla="*/ 766762 h 771525"/>
              <a:gd name="connsiteX17" fmla="*/ 9525 w 3143250"/>
              <a:gd name="connsiteY17" fmla="*/ 771525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43250" h="771525">
                <a:moveTo>
                  <a:pt x="3143250" y="0"/>
                </a:moveTo>
                <a:lnTo>
                  <a:pt x="2962275" y="200025"/>
                </a:lnTo>
                <a:lnTo>
                  <a:pt x="2686050" y="271462"/>
                </a:lnTo>
                <a:lnTo>
                  <a:pt x="2509837" y="357187"/>
                </a:lnTo>
                <a:lnTo>
                  <a:pt x="2090737" y="328612"/>
                </a:lnTo>
                <a:lnTo>
                  <a:pt x="1647825" y="390525"/>
                </a:lnTo>
                <a:lnTo>
                  <a:pt x="1500187" y="261937"/>
                </a:lnTo>
                <a:lnTo>
                  <a:pt x="1038225" y="95250"/>
                </a:lnTo>
                <a:lnTo>
                  <a:pt x="747712" y="142875"/>
                </a:lnTo>
                <a:lnTo>
                  <a:pt x="509587" y="66675"/>
                </a:lnTo>
                <a:lnTo>
                  <a:pt x="57150" y="38100"/>
                </a:lnTo>
                <a:lnTo>
                  <a:pt x="166687" y="366712"/>
                </a:lnTo>
                <a:lnTo>
                  <a:pt x="228600" y="457200"/>
                </a:lnTo>
                <a:lnTo>
                  <a:pt x="133350" y="561975"/>
                </a:lnTo>
                <a:lnTo>
                  <a:pt x="85725" y="771525"/>
                </a:lnTo>
                <a:lnTo>
                  <a:pt x="0" y="766762"/>
                </a:lnTo>
                <a:lnTo>
                  <a:pt x="0" y="766762"/>
                </a:lnTo>
                <a:lnTo>
                  <a:pt x="9525" y="771525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: вправо 44">
            <a:extLst>
              <a:ext uri="{FF2B5EF4-FFF2-40B4-BE49-F238E27FC236}">
                <a16:creationId xmlns="" xmlns:a16="http://schemas.microsoft.com/office/drawing/2014/main" id="{39DCA588-383E-4E0C-BC4A-FC090B2E6409}"/>
              </a:ext>
            </a:extLst>
          </p:cNvPr>
          <p:cNvSpPr/>
          <p:nvPr/>
        </p:nvSpPr>
        <p:spPr>
          <a:xfrm rot="19685167" flipH="1">
            <a:off x="8737651" y="2138980"/>
            <a:ext cx="606829" cy="405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: фигура 51">
            <a:extLst>
              <a:ext uri="{FF2B5EF4-FFF2-40B4-BE49-F238E27FC236}">
                <a16:creationId xmlns="" xmlns:a16="http://schemas.microsoft.com/office/drawing/2014/main" id="{4CD3097D-ACD9-44B8-A524-8E01F6703A15}"/>
              </a:ext>
            </a:extLst>
          </p:cNvPr>
          <p:cNvSpPr/>
          <p:nvPr/>
        </p:nvSpPr>
        <p:spPr>
          <a:xfrm>
            <a:off x="2838451" y="1835149"/>
            <a:ext cx="8667749" cy="4670425"/>
          </a:xfrm>
          <a:custGeom>
            <a:avLst/>
            <a:gdLst>
              <a:gd name="connsiteX0" fmla="*/ 0 w 7759700"/>
              <a:gd name="connsiteY0" fmla="*/ 4197350 h 4197350"/>
              <a:gd name="connsiteX1" fmla="*/ 349250 w 7759700"/>
              <a:gd name="connsiteY1" fmla="*/ 3822700 h 4197350"/>
              <a:gd name="connsiteX2" fmla="*/ 673100 w 7759700"/>
              <a:gd name="connsiteY2" fmla="*/ 3663950 h 4197350"/>
              <a:gd name="connsiteX3" fmla="*/ 1028700 w 7759700"/>
              <a:gd name="connsiteY3" fmla="*/ 3276600 h 4197350"/>
              <a:gd name="connsiteX4" fmla="*/ 1435100 w 7759700"/>
              <a:gd name="connsiteY4" fmla="*/ 2870200 h 4197350"/>
              <a:gd name="connsiteX5" fmla="*/ 2012950 w 7759700"/>
              <a:gd name="connsiteY5" fmla="*/ 2400300 h 4197350"/>
              <a:gd name="connsiteX6" fmla="*/ 2565400 w 7759700"/>
              <a:gd name="connsiteY6" fmla="*/ 2120900 h 4197350"/>
              <a:gd name="connsiteX7" fmla="*/ 3378200 w 7759700"/>
              <a:gd name="connsiteY7" fmla="*/ 1638300 h 4197350"/>
              <a:gd name="connsiteX8" fmla="*/ 4019550 w 7759700"/>
              <a:gd name="connsiteY8" fmla="*/ 1352550 h 4197350"/>
              <a:gd name="connsiteX9" fmla="*/ 4476750 w 7759700"/>
              <a:gd name="connsiteY9" fmla="*/ 1047750 h 4197350"/>
              <a:gd name="connsiteX10" fmla="*/ 4768850 w 7759700"/>
              <a:gd name="connsiteY10" fmla="*/ 1041400 h 4197350"/>
              <a:gd name="connsiteX11" fmla="*/ 5105400 w 7759700"/>
              <a:gd name="connsiteY11" fmla="*/ 1339850 h 4197350"/>
              <a:gd name="connsiteX12" fmla="*/ 5295900 w 7759700"/>
              <a:gd name="connsiteY12" fmla="*/ 1606550 h 4197350"/>
              <a:gd name="connsiteX13" fmla="*/ 5461000 w 7759700"/>
              <a:gd name="connsiteY13" fmla="*/ 1841500 h 4197350"/>
              <a:gd name="connsiteX14" fmla="*/ 5753100 w 7759700"/>
              <a:gd name="connsiteY14" fmla="*/ 1936750 h 4197350"/>
              <a:gd name="connsiteX15" fmla="*/ 6089650 w 7759700"/>
              <a:gd name="connsiteY15" fmla="*/ 1790700 h 4197350"/>
              <a:gd name="connsiteX16" fmla="*/ 6299200 w 7759700"/>
              <a:gd name="connsiteY16" fmla="*/ 1555750 h 4197350"/>
              <a:gd name="connsiteX17" fmla="*/ 6508750 w 7759700"/>
              <a:gd name="connsiteY17" fmla="*/ 1333500 h 4197350"/>
              <a:gd name="connsiteX18" fmla="*/ 6991350 w 7759700"/>
              <a:gd name="connsiteY18" fmla="*/ 698500 h 4197350"/>
              <a:gd name="connsiteX19" fmla="*/ 7759700 w 7759700"/>
              <a:gd name="connsiteY19" fmla="*/ 0 h 4197350"/>
              <a:gd name="connsiteX20" fmla="*/ 7759700 w 7759700"/>
              <a:gd name="connsiteY20" fmla="*/ 0 h 4197350"/>
              <a:gd name="connsiteX0" fmla="*/ 0 w 8102600"/>
              <a:gd name="connsiteY0" fmla="*/ 4648200 h 4648200"/>
              <a:gd name="connsiteX1" fmla="*/ 692150 w 8102600"/>
              <a:gd name="connsiteY1" fmla="*/ 3822700 h 4648200"/>
              <a:gd name="connsiteX2" fmla="*/ 1016000 w 8102600"/>
              <a:gd name="connsiteY2" fmla="*/ 3663950 h 4648200"/>
              <a:gd name="connsiteX3" fmla="*/ 1371600 w 8102600"/>
              <a:gd name="connsiteY3" fmla="*/ 3276600 h 4648200"/>
              <a:gd name="connsiteX4" fmla="*/ 1778000 w 8102600"/>
              <a:gd name="connsiteY4" fmla="*/ 2870200 h 4648200"/>
              <a:gd name="connsiteX5" fmla="*/ 2355850 w 8102600"/>
              <a:gd name="connsiteY5" fmla="*/ 2400300 h 4648200"/>
              <a:gd name="connsiteX6" fmla="*/ 2908300 w 8102600"/>
              <a:gd name="connsiteY6" fmla="*/ 2120900 h 4648200"/>
              <a:gd name="connsiteX7" fmla="*/ 3721100 w 8102600"/>
              <a:gd name="connsiteY7" fmla="*/ 1638300 h 4648200"/>
              <a:gd name="connsiteX8" fmla="*/ 4362450 w 8102600"/>
              <a:gd name="connsiteY8" fmla="*/ 1352550 h 4648200"/>
              <a:gd name="connsiteX9" fmla="*/ 4819650 w 8102600"/>
              <a:gd name="connsiteY9" fmla="*/ 1047750 h 4648200"/>
              <a:gd name="connsiteX10" fmla="*/ 5111750 w 8102600"/>
              <a:gd name="connsiteY10" fmla="*/ 1041400 h 4648200"/>
              <a:gd name="connsiteX11" fmla="*/ 5448300 w 8102600"/>
              <a:gd name="connsiteY11" fmla="*/ 1339850 h 4648200"/>
              <a:gd name="connsiteX12" fmla="*/ 5638800 w 8102600"/>
              <a:gd name="connsiteY12" fmla="*/ 1606550 h 4648200"/>
              <a:gd name="connsiteX13" fmla="*/ 5803900 w 8102600"/>
              <a:gd name="connsiteY13" fmla="*/ 1841500 h 4648200"/>
              <a:gd name="connsiteX14" fmla="*/ 6096000 w 8102600"/>
              <a:gd name="connsiteY14" fmla="*/ 1936750 h 4648200"/>
              <a:gd name="connsiteX15" fmla="*/ 6432550 w 8102600"/>
              <a:gd name="connsiteY15" fmla="*/ 1790700 h 4648200"/>
              <a:gd name="connsiteX16" fmla="*/ 6642100 w 8102600"/>
              <a:gd name="connsiteY16" fmla="*/ 1555750 h 4648200"/>
              <a:gd name="connsiteX17" fmla="*/ 6851650 w 8102600"/>
              <a:gd name="connsiteY17" fmla="*/ 1333500 h 4648200"/>
              <a:gd name="connsiteX18" fmla="*/ 7334250 w 8102600"/>
              <a:gd name="connsiteY18" fmla="*/ 698500 h 4648200"/>
              <a:gd name="connsiteX19" fmla="*/ 8102600 w 8102600"/>
              <a:gd name="connsiteY19" fmla="*/ 0 h 4648200"/>
              <a:gd name="connsiteX20" fmla="*/ 8102600 w 8102600"/>
              <a:gd name="connsiteY20" fmla="*/ 0 h 4648200"/>
              <a:gd name="connsiteX0" fmla="*/ 0 w 8102600"/>
              <a:gd name="connsiteY0" fmla="*/ 4648200 h 4648200"/>
              <a:gd name="connsiteX1" fmla="*/ 692150 w 8102600"/>
              <a:gd name="connsiteY1" fmla="*/ 3822700 h 4648200"/>
              <a:gd name="connsiteX2" fmla="*/ 1016000 w 8102600"/>
              <a:gd name="connsiteY2" fmla="*/ 3663950 h 4648200"/>
              <a:gd name="connsiteX3" fmla="*/ 1371600 w 8102600"/>
              <a:gd name="connsiteY3" fmla="*/ 3276600 h 4648200"/>
              <a:gd name="connsiteX4" fmla="*/ 1778000 w 8102600"/>
              <a:gd name="connsiteY4" fmla="*/ 2870200 h 4648200"/>
              <a:gd name="connsiteX5" fmla="*/ 2355850 w 8102600"/>
              <a:gd name="connsiteY5" fmla="*/ 2400300 h 4648200"/>
              <a:gd name="connsiteX6" fmla="*/ 2908300 w 8102600"/>
              <a:gd name="connsiteY6" fmla="*/ 2120900 h 4648200"/>
              <a:gd name="connsiteX7" fmla="*/ 3721100 w 8102600"/>
              <a:gd name="connsiteY7" fmla="*/ 1638300 h 4648200"/>
              <a:gd name="connsiteX8" fmla="*/ 4362450 w 8102600"/>
              <a:gd name="connsiteY8" fmla="*/ 1352550 h 4648200"/>
              <a:gd name="connsiteX9" fmla="*/ 4819650 w 8102600"/>
              <a:gd name="connsiteY9" fmla="*/ 1047750 h 4648200"/>
              <a:gd name="connsiteX10" fmla="*/ 5111750 w 8102600"/>
              <a:gd name="connsiteY10" fmla="*/ 1041400 h 4648200"/>
              <a:gd name="connsiteX11" fmla="*/ 5448300 w 8102600"/>
              <a:gd name="connsiteY11" fmla="*/ 1339850 h 4648200"/>
              <a:gd name="connsiteX12" fmla="*/ 5746750 w 8102600"/>
              <a:gd name="connsiteY12" fmla="*/ 1403350 h 4648200"/>
              <a:gd name="connsiteX13" fmla="*/ 5803900 w 8102600"/>
              <a:gd name="connsiteY13" fmla="*/ 1841500 h 4648200"/>
              <a:gd name="connsiteX14" fmla="*/ 6096000 w 8102600"/>
              <a:gd name="connsiteY14" fmla="*/ 1936750 h 4648200"/>
              <a:gd name="connsiteX15" fmla="*/ 6432550 w 8102600"/>
              <a:gd name="connsiteY15" fmla="*/ 1790700 h 4648200"/>
              <a:gd name="connsiteX16" fmla="*/ 6642100 w 8102600"/>
              <a:gd name="connsiteY16" fmla="*/ 1555750 h 4648200"/>
              <a:gd name="connsiteX17" fmla="*/ 6851650 w 8102600"/>
              <a:gd name="connsiteY17" fmla="*/ 1333500 h 4648200"/>
              <a:gd name="connsiteX18" fmla="*/ 7334250 w 8102600"/>
              <a:gd name="connsiteY18" fmla="*/ 698500 h 4648200"/>
              <a:gd name="connsiteX19" fmla="*/ 8102600 w 8102600"/>
              <a:gd name="connsiteY19" fmla="*/ 0 h 4648200"/>
              <a:gd name="connsiteX20" fmla="*/ 8102600 w 8102600"/>
              <a:gd name="connsiteY20" fmla="*/ 0 h 4648200"/>
              <a:gd name="connsiteX0" fmla="*/ 0 w 8102600"/>
              <a:gd name="connsiteY0" fmla="*/ 4648200 h 4648200"/>
              <a:gd name="connsiteX1" fmla="*/ 692150 w 8102600"/>
              <a:gd name="connsiteY1" fmla="*/ 3822700 h 4648200"/>
              <a:gd name="connsiteX2" fmla="*/ 1016000 w 8102600"/>
              <a:gd name="connsiteY2" fmla="*/ 3663950 h 4648200"/>
              <a:gd name="connsiteX3" fmla="*/ 1371600 w 8102600"/>
              <a:gd name="connsiteY3" fmla="*/ 3276600 h 4648200"/>
              <a:gd name="connsiteX4" fmla="*/ 1778000 w 8102600"/>
              <a:gd name="connsiteY4" fmla="*/ 2870200 h 4648200"/>
              <a:gd name="connsiteX5" fmla="*/ 2355850 w 8102600"/>
              <a:gd name="connsiteY5" fmla="*/ 2400300 h 4648200"/>
              <a:gd name="connsiteX6" fmla="*/ 2908300 w 8102600"/>
              <a:gd name="connsiteY6" fmla="*/ 2120900 h 4648200"/>
              <a:gd name="connsiteX7" fmla="*/ 3721100 w 8102600"/>
              <a:gd name="connsiteY7" fmla="*/ 1638300 h 4648200"/>
              <a:gd name="connsiteX8" fmla="*/ 4362450 w 8102600"/>
              <a:gd name="connsiteY8" fmla="*/ 1352550 h 4648200"/>
              <a:gd name="connsiteX9" fmla="*/ 4819650 w 8102600"/>
              <a:gd name="connsiteY9" fmla="*/ 1047750 h 4648200"/>
              <a:gd name="connsiteX10" fmla="*/ 5111750 w 8102600"/>
              <a:gd name="connsiteY10" fmla="*/ 1041400 h 4648200"/>
              <a:gd name="connsiteX11" fmla="*/ 5448300 w 8102600"/>
              <a:gd name="connsiteY11" fmla="*/ 1339850 h 4648200"/>
              <a:gd name="connsiteX12" fmla="*/ 5607050 w 8102600"/>
              <a:gd name="connsiteY12" fmla="*/ 1562100 h 4648200"/>
              <a:gd name="connsiteX13" fmla="*/ 5803900 w 8102600"/>
              <a:gd name="connsiteY13" fmla="*/ 1841500 h 4648200"/>
              <a:gd name="connsiteX14" fmla="*/ 6096000 w 8102600"/>
              <a:gd name="connsiteY14" fmla="*/ 1936750 h 4648200"/>
              <a:gd name="connsiteX15" fmla="*/ 6432550 w 8102600"/>
              <a:gd name="connsiteY15" fmla="*/ 1790700 h 4648200"/>
              <a:gd name="connsiteX16" fmla="*/ 6642100 w 8102600"/>
              <a:gd name="connsiteY16" fmla="*/ 1555750 h 4648200"/>
              <a:gd name="connsiteX17" fmla="*/ 6851650 w 8102600"/>
              <a:gd name="connsiteY17" fmla="*/ 1333500 h 4648200"/>
              <a:gd name="connsiteX18" fmla="*/ 7334250 w 8102600"/>
              <a:gd name="connsiteY18" fmla="*/ 698500 h 4648200"/>
              <a:gd name="connsiteX19" fmla="*/ 8102600 w 8102600"/>
              <a:gd name="connsiteY19" fmla="*/ 0 h 4648200"/>
              <a:gd name="connsiteX20" fmla="*/ 8102600 w 8102600"/>
              <a:gd name="connsiteY20" fmla="*/ 0 h 4648200"/>
              <a:gd name="connsiteX0" fmla="*/ 0 w 7945437"/>
              <a:gd name="connsiteY0" fmla="*/ 4388641 h 4388641"/>
              <a:gd name="connsiteX1" fmla="*/ 534987 w 7945437"/>
              <a:gd name="connsiteY1" fmla="*/ 3822700 h 4388641"/>
              <a:gd name="connsiteX2" fmla="*/ 858837 w 7945437"/>
              <a:gd name="connsiteY2" fmla="*/ 3663950 h 4388641"/>
              <a:gd name="connsiteX3" fmla="*/ 1214437 w 7945437"/>
              <a:gd name="connsiteY3" fmla="*/ 3276600 h 4388641"/>
              <a:gd name="connsiteX4" fmla="*/ 1620837 w 7945437"/>
              <a:gd name="connsiteY4" fmla="*/ 2870200 h 4388641"/>
              <a:gd name="connsiteX5" fmla="*/ 2198687 w 7945437"/>
              <a:gd name="connsiteY5" fmla="*/ 2400300 h 4388641"/>
              <a:gd name="connsiteX6" fmla="*/ 2751137 w 7945437"/>
              <a:gd name="connsiteY6" fmla="*/ 2120900 h 4388641"/>
              <a:gd name="connsiteX7" fmla="*/ 3563937 w 7945437"/>
              <a:gd name="connsiteY7" fmla="*/ 1638300 h 4388641"/>
              <a:gd name="connsiteX8" fmla="*/ 4205287 w 7945437"/>
              <a:gd name="connsiteY8" fmla="*/ 1352550 h 4388641"/>
              <a:gd name="connsiteX9" fmla="*/ 4662487 w 7945437"/>
              <a:gd name="connsiteY9" fmla="*/ 1047750 h 4388641"/>
              <a:gd name="connsiteX10" fmla="*/ 4954587 w 7945437"/>
              <a:gd name="connsiteY10" fmla="*/ 1041400 h 4388641"/>
              <a:gd name="connsiteX11" fmla="*/ 5291137 w 7945437"/>
              <a:gd name="connsiteY11" fmla="*/ 1339850 h 4388641"/>
              <a:gd name="connsiteX12" fmla="*/ 5449887 w 7945437"/>
              <a:gd name="connsiteY12" fmla="*/ 1562100 h 4388641"/>
              <a:gd name="connsiteX13" fmla="*/ 5646737 w 7945437"/>
              <a:gd name="connsiteY13" fmla="*/ 1841500 h 4388641"/>
              <a:gd name="connsiteX14" fmla="*/ 5938837 w 7945437"/>
              <a:gd name="connsiteY14" fmla="*/ 1936750 h 4388641"/>
              <a:gd name="connsiteX15" fmla="*/ 6275387 w 7945437"/>
              <a:gd name="connsiteY15" fmla="*/ 1790700 h 4388641"/>
              <a:gd name="connsiteX16" fmla="*/ 6484937 w 7945437"/>
              <a:gd name="connsiteY16" fmla="*/ 1555750 h 4388641"/>
              <a:gd name="connsiteX17" fmla="*/ 6694487 w 7945437"/>
              <a:gd name="connsiteY17" fmla="*/ 1333500 h 4388641"/>
              <a:gd name="connsiteX18" fmla="*/ 7177087 w 7945437"/>
              <a:gd name="connsiteY18" fmla="*/ 698500 h 4388641"/>
              <a:gd name="connsiteX19" fmla="*/ 7945437 w 7945437"/>
              <a:gd name="connsiteY19" fmla="*/ 0 h 4388641"/>
              <a:gd name="connsiteX20" fmla="*/ 7945437 w 7945437"/>
              <a:gd name="connsiteY20" fmla="*/ 0 h 438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45437" h="4388641">
                <a:moveTo>
                  <a:pt x="0" y="4388641"/>
                </a:moveTo>
                <a:lnTo>
                  <a:pt x="534987" y="3822700"/>
                </a:lnTo>
                <a:lnTo>
                  <a:pt x="858837" y="3663950"/>
                </a:lnTo>
                <a:lnTo>
                  <a:pt x="1214437" y="3276600"/>
                </a:lnTo>
                <a:lnTo>
                  <a:pt x="1620837" y="2870200"/>
                </a:lnTo>
                <a:lnTo>
                  <a:pt x="2198687" y="2400300"/>
                </a:lnTo>
                <a:lnTo>
                  <a:pt x="2751137" y="2120900"/>
                </a:lnTo>
                <a:lnTo>
                  <a:pt x="3563937" y="1638300"/>
                </a:lnTo>
                <a:lnTo>
                  <a:pt x="4205287" y="1352550"/>
                </a:lnTo>
                <a:lnTo>
                  <a:pt x="4662487" y="1047750"/>
                </a:lnTo>
                <a:lnTo>
                  <a:pt x="4954587" y="1041400"/>
                </a:lnTo>
                <a:lnTo>
                  <a:pt x="5291137" y="1339850"/>
                </a:lnTo>
                <a:lnTo>
                  <a:pt x="5449887" y="1562100"/>
                </a:lnTo>
                <a:lnTo>
                  <a:pt x="5646737" y="1841500"/>
                </a:lnTo>
                <a:lnTo>
                  <a:pt x="5938837" y="1936750"/>
                </a:lnTo>
                <a:lnTo>
                  <a:pt x="6275387" y="1790700"/>
                </a:lnTo>
                <a:lnTo>
                  <a:pt x="6484937" y="1555750"/>
                </a:lnTo>
                <a:lnTo>
                  <a:pt x="6694487" y="1333500"/>
                </a:lnTo>
                <a:lnTo>
                  <a:pt x="7177087" y="698500"/>
                </a:lnTo>
                <a:lnTo>
                  <a:pt x="7945437" y="0"/>
                </a:lnTo>
                <a:lnTo>
                  <a:pt x="7945437" y="0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="" xmlns:a16="http://schemas.microsoft.com/office/drawing/2014/main" id="{C19F9E5B-D10B-49E1-BB2F-FFD57F7F3600}"/>
              </a:ext>
            </a:extLst>
          </p:cNvPr>
          <p:cNvSpPr/>
          <p:nvPr/>
        </p:nvSpPr>
        <p:spPr>
          <a:xfrm>
            <a:off x="9639294" y="2702997"/>
            <a:ext cx="1290072" cy="1006106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749B634-0A91-48CA-8E47-2B470BF45EA5}"/>
              </a:ext>
            </a:extLst>
          </p:cNvPr>
          <p:cNvSpPr txBox="1"/>
          <p:nvPr/>
        </p:nvSpPr>
        <p:spPr>
          <a:xfrm>
            <a:off x="9733564" y="2821592"/>
            <a:ext cx="88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Самара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Пугачев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Балаково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="" xmlns:a16="http://schemas.microsoft.com/office/drawing/2014/main" id="{A5CF4C24-935C-424D-96E7-4AA48A12829F}"/>
              </a:ext>
            </a:extLst>
          </p:cNvPr>
          <p:cNvSpPr/>
          <p:nvPr/>
        </p:nvSpPr>
        <p:spPr>
          <a:xfrm>
            <a:off x="9340616" y="1261690"/>
            <a:ext cx="1235863" cy="1006106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68FC93F-0AA7-421E-892F-5C2B74413C68}"/>
              </a:ext>
            </a:extLst>
          </p:cNvPr>
          <p:cNvSpPr txBox="1"/>
          <p:nvPr/>
        </p:nvSpPr>
        <p:spPr>
          <a:xfrm>
            <a:off x="9434886" y="1380285"/>
            <a:ext cx="94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Ульяновск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Сызрань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Хвалынск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="" xmlns:a16="http://schemas.microsoft.com/office/drawing/2014/main" id="{6C8001BF-12E4-4468-AB03-AA6262415091}"/>
              </a:ext>
            </a:extLst>
          </p:cNvPr>
          <p:cNvSpPr/>
          <p:nvPr/>
        </p:nvSpPr>
        <p:spPr>
          <a:xfrm>
            <a:off x="4446124" y="2282209"/>
            <a:ext cx="1235863" cy="1323004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2A2007C-E47F-42B0-8579-1439D77B82FE}"/>
              </a:ext>
            </a:extLst>
          </p:cNvPr>
          <p:cNvSpPr txBox="1"/>
          <p:nvPr/>
        </p:nvSpPr>
        <p:spPr>
          <a:xfrm>
            <a:off x="4540394" y="2400804"/>
            <a:ext cx="949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Волгоград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Саратов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Ульяновск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Сызрань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Казань</a:t>
            </a:r>
          </a:p>
          <a:p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6FEBBC0-DFD4-4E89-934B-981939214462}"/>
              </a:ext>
            </a:extLst>
          </p:cNvPr>
          <p:cNvSpPr txBox="1"/>
          <p:nvPr/>
        </p:nvSpPr>
        <p:spPr>
          <a:xfrm>
            <a:off x="4427614" y="2108261"/>
            <a:ext cx="1254373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Ж/д транспорт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9F571CB-92B8-4CDA-A030-D2FDA00B0BCB}"/>
              </a:ext>
            </a:extLst>
          </p:cNvPr>
          <p:cNvSpPr txBox="1"/>
          <p:nvPr/>
        </p:nvSpPr>
        <p:spPr>
          <a:xfrm>
            <a:off x="1057016" y="1298763"/>
            <a:ext cx="129248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Автомобильный транспорт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C286DE51-1758-430D-97A9-A15868FC9487}"/>
              </a:ext>
            </a:extLst>
          </p:cNvPr>
          <p:cNvSpPr txBox="1"/>
          <p:nvPr/>
        </p:nvSpPr>
        <p:spPr>
          <a:xfrm>
            <a:off x="8030099" y="1284035"/>
            <a:ext cx="129248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Автомобильный транспорт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D545950-1142-4989-B98E-D5194E08E97C}"/>
              </a:ext>
            </a:extLst>
          </p:cNvPr>
          <p:cNvSpPr txBox="1"/>
          <p:nvPr/>
        </p:nvSpPr>
        <p:spPr>
          <a:xfrm>
            <a:off x="9635438" y="3583359"/>
            <a:ext cx="129248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Автомобильный транспорт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34E3E6BA-E3CE-4FED-972C-3B6FA591962D}"/>
              </a:ext>
            </a:extLst>
          </p:cNvPr>
          <p:cNvSpPr txBox="1"/>
          <p:nvPr/>
        </p:nvSpPr>
        <p:spPr>
          <a:xfrm>
            <a:off x="1395690" y="3859951"/>
            <a:ext cx="166247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Речное </a:t>
            </a:r>
          </a:p>
          <a:p>
            <a:r>
              <a:rPr lang="ru-RU" sz="1200" b="1" dirty="0"/>
              <a:t>судоходство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="" xmlns:a16="http://schemas.microsoft.com/office/drawing/2014/main" id="{0B26FEBB-054E-45D4-8F42-DEB10E7C6EE6}"/>
              </a:ext>
            </a:extLst>
          </p:cNvPr>
          <p:cNvSpPr/>
          <p:nvPr/>
        </p:nvSpPr>
        <p:spPr>
          <a:xfrm>
            <a:off x="6244154" y="4511546"/>
            <a:ext cx="2323342" cy="1823358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922F182F-8322-440B-B9F1-1A0217B50BA5}"/>
              </a:ext>
            </a:extLst>
          </p:cNvPr>
          <p:cNvSpPr txBox="1"/>
          <p:nvPr/>
        </p:nvSpPr>
        <p:spPr>
          <a:xfrm>
            <a:off x="6244154" y="4271528"/>
            <a:ext cx="232334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Транспортная </a:t>
            </a:r>
          </a:p>
          <a:p>
            <a:r>
              <a:rPr lang="ru-RU" sz="1200" b="1" dirty="0"/>
              <a:t>доступность</a:t>
            </a:r>
          </a:p>
        </p:txBody>
      </p:sp>
      <p:pic>
        <p:nvPicPr>
          <p:cNvPr id="77" name="Рисунок 76" descr="Автобус со сплошной заливкой">
            <a:extLst>
              <a:ext uri="{FF2B5EF4-FFF2-40B4-BE49-F238E27FC236}">
                <a16:creationId xmlns="" xmlns:a16="http://schemas.microsoft.com/office/drawing/2014/main" id="{79242DC4-0ECE-4109-B35B-5366D9941B59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29" y="4761671"/>
            <a:ext cx="273861" cy="273861"/>
          </a:xfrm>
          <a:prstGeom prst="rect">
            <a:avLst/>
          </a:prstGeom>
        </p:spPr>
      </p:pic>
      <p:pic>
        <p:nvPicPr>
          <p:cNvPr id="78" name="Рисунок 77" descr="Автомобиль со сплошной заливкой">
            <a:extLst>
              <a:ext uri="{FF2B5EF4-FFF2-40B4-BE49-F238E27FC236}">
                <a16:creationId xmlns="" xmlns:a16="http://schemas.microsoft.com/office/drawing/2014/main" id="{5156A825-8FF5-4642-B421-0EEA04B6A956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9" y="4989160"/>
            <a:ext cx="273861" cy="273861"/>
          </a:xfrm>
          <a:prstGeom prst="rect">
            <a:avLst/>
          </a:prstGeom>
        </p:spPr>
      </p:pic>
      <p:pic>
        <p:nvPicPr>
          <p:cNvPr id="79" name="Рисунок 78" descr="Самолет со сплошной заливкой">
            <a:extLst>
              <a:ext uri="{FF2B5EF4-FFF2-40B4-BE49-F238E27FC236}">
                <a16:creationId xmlns="" xmlns:a16="http://schemas.microsoft.com/office/drawing/2014/main" id="{2CFCD3F5-F0F4-41AC-92DD-26052B981CEC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8899" y="5937454"/>
            <a:ext cx="273861" cy="27386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8841BAAA-9733-4B3F-8FCA-F97172A3F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63" y="5272153"/>
            <a:ext cx="255735" cy="25573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6A18247D-9518-4FF2-A957-C1CA3B908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608" y="5608991"/>
            <a:ext cx="286644" cy="28664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6CD20C01-7E40-4BEE-B312-4A0A8E431E51}"/>
              </a:ext>
            </a:extLst>
          </p:cNvPr>
          <p:cNvSpPr txBox="1"/>
          <p:nvPr/>
        </p:nvSpPr>
        <p:spPr>
          <a:xfrm>
            <a:off x="6704155" y="4764882"/>
            <a:ext cx="1884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Автобусы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Личный автомобиль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Речной транспорт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Круизные теплоходы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Самолет (из аэропорта «Гагарин», в перспективе аэропорт в Балаково)</a:t>
            </a:r>
          </a:p>
          <a:p>
            <a:endParaRPr lang="ru-RU" sz="1200" b="1" dirty="0">
              <a:solidFill>
                <a:schemeClr val="bg1"/>
              </a:solidFill>
            </a:endParaRPr>
          </a:p>
          <a:p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039100" y="1000758"/>
            <a:ext cx="132397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40 000 летний трафик в сутки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560104" y="5906134"/>
            <a:ext cx="1976823" cy="2308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1 500 000 пассажиров в год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390650" y="3396734"/>
            <a:ext cx="1666875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42 500 </a:t>
            </a:r>
            <a:r>
              <a:rPr lang="ru-RU" sz="9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пассажироперевозок</a:t>
            </a:r>
            <a:r>
              <a:rPr lang="ru-RU" sz="9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9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за сезон</a:t>
            </a:r>
            <a:endParaRPr lang="ru-RU" sz="900" b="1" dirty="0">
              <a:solidFill>
                <a:srgbClr val="FF000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416729" y="1877059"/>
            <a:ext cx="2048959" cy="2308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14 900 000 пассажиров в год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C1F4079B-0972-8F00-9BBA-D53D18054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BDF4D25-6B17-38EC-A4DF-66460592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7724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796" y="165701"/>
            <a:ext cx="11687629" cy="523832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Century Gothic" panose="020B0502020202020204" pitchFamily="34" charset="0"/>
              </a:rPr>
              <a:t>ТУРПОТОК: СЕГОДНЯ                                                                             ПОТЕНЦИАЛ ТУРПОТОКА – ТОЧКИ РОСТА</a:t>
            </a:r>
          </a:p>
        </p:txBody>
      </p:sp>
      <p:sp>
        <p:nvSpPr>
          <p:cNvPr id="8" name="object 4"/>
          <p:cNvSpPr txBox="1"/>
          <p:nvPr/>
        </p:nvSpPr>
        <p:spPr>
          <a:xfrm>
            <a:off x="660848" y="727321"/>
            <a:ext cx="4065531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7495" indent="-265430">
              <a:lnSpc>
                <a:spcPct val="100000"/>
              </a:lnSpc>
              <a:spcBef>
                <a:spcPts val="5"/>
              </a:spcBef>
              <a:tabLst>
                <a:tab pos="278130" algn="l"/>
              </a:tabLst>
            </a:pPr>
            <a:r>
              <a:rPr lang="ru-RU" sz="2400" b="1" spc="-95" dirty="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  <a:cs typeface="Roboto"/>
              </a:rPr>
              <a:t>57 тысяч </a:t>
            </a:r>
            <a:r>
              <a:rPr sz="2400" b="1" spc="-145">
                <a:solidFill>
                  <a:schemeClr val="accent5">
                    <a:lumMod val="75000"/>
                  </a:schemeClr>
                </a:solidFill>
                <a:latin typeface="Segoe Print" pitchFamily="2" charset="0"/>
                <a:cs typeface="Roboto"/>
              </a:rPr>
              <a:t>туристов</a:t>
            </a:r>
            <a:r>
              <a:rPr sz="2400" b="1" spc="-45">
                <a:solidFill>
                  <a:schemeClr val="accent5">
                    <a:lumMod val="75000"/>
                  </a:schemeClr>
                </a:solidFill>
                <a:latin typeface="Segoe Print" pitchFamily="2" charset="0"/>
                <a:cs typeface="Roboto"/>
              </a:rPr>
              <a:t> </a:t>
            </a:r>
            <a:r>
              <a:rPr sz="2400" b="1" spc="-130">
                <a:solidFill>
                  <a:schemeClr val="accent5">
                    <a:lumMod val="75000"/>
                  </a:schemeClr>
                </a:solidFill>
                <a:latin typeface="Segoe Print" pitchFamily="2" charset="0"/>
                <a:cs typeface="Roboto"/>
              </a:rPr>
              <a:t>в</a:t>
            </a:r>
            <a:r>
              <a:rPr sz="2400" b="1" spc="-35">
                <a:solidFill>
                  <a:schemeClr val="accent5">
                    <a:lumMod val="75000"/>
                  </a:schemeClr>
                </a:solidFill>
                <a:latin typeface="Segoe Print" pitchFamily="2" charset="0"/>
                <a:cs typeface="Roboto"/>
              </a:rPr>
              <a:t> </a:t>
            </a:r>
            <a:r>
              <a:rPr sz="2400" b="1" spc="-145">
                <a:solidFill>
                  <a:schemeClr val="accent5">
                    <a:lumMod val="75000"/>
                  </a:schemeClr>
                </a:solidFill>
                <a:latin typeface="Segoe Print" pitchFamily="2" charset="0"/>
                <a:cs typeface="Roboto"/>
              </a:rPr>
              <a:t>год</a:t>
            </a:r>
            <a:endParaRPr sz="2400" b="1">
              <a:solidFill>
                <a:schemeClr val="accent5">
                  <a:lumMod val="75000"/>
                </a:schemeClr>
              </a:solidFill>
              <a:latin typeface="Segoe Print" pitchFamily="2" charset="0"/>
              <a:cs typeface="Roboto"/>
            </a:endParaRPr>
          </a:p>
        </p:txBody>
      </p:sp>
      <p:graphicFrame>
        <p:nvGraphicFramePr>
          <p:cNvPr id="9" name="Google Shape;349;p15"/>
          <p:cNvGraphicFramePr/>
          <p:nvPr/>
        </p:nvGraphicFramePr>
        <p:xfrm>
          <a:off x="380010" y="1116281"/>
          <a:ext cx="5783283" cy="2980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0" y="3960364"/>
          <a:ext cx="5332019" cy="197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6840187" y="663700"/>
            <a:ext cx="4987637" cy="2958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ОБЕСПЕЧЕНИЕ ЛОГИСТИЧЕСКОЙ</a:t>
            </a:r>
            <a:r>
              <a:rPr kumimoji="0" lang="ru-RU" sz="27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ДОСТУПНОСТИ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РЕЧНОЙ ПОТОК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(программа восстановления местных речных линий, обустройство швартовки судов)</a:t>
            </a: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42 500 </a:t>
            </a:r>
            <a:r>
              <a:rPr kumimoji="0" lang="ru-RU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пассажироперевозок</a:t>
            </a:r>
            <a:r>
              <a:rPr kumimoji="0" lang="ru-RU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 за сезон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ТРАНЗИТНЫЙ ПОТОК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(расширена федеральная трасса Р-228 Сызрань-Волгоград с 2 до 4 полос)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+mj-cs"/>
              </a:rPr>
              <a:t>40 000 </a:t>
            </a:r>
            <a:r>
              <a:rPr lang="ru-RU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летний трафик в сутки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+mj-cs"/>
              </a:rPr>
              <a:t>ВОЗДУШНЫЙ  ТРАНСПОРТ </a:t>
            </a:r>
            <a:r>
              <a:rPr lang="ru-RU" sz="2000" dirty="0">
                <a:latin typeface="Century Gothic" panose="020B0502020202020204" pitchFamily="34" charset="0"/>
                <a:ea typeface="+mj-ea"/>
                <a:cs typeface="+mj-cs"/>
              </a:rPr>
              <a:t>(строительство нового аэропорта в 30 км от города)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+mj-cs"/>
              </a:rPr>
              <a:t>500 000 </a:t>
            </a:r>
            <a:r>
              <a:rPr lang="ru-RU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пассажиров в год</a:t>
            </a:r>
            <a:endParaRPr lang="ru-RU" sz="3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260282" y="3716975"/>
            <a:ext cx="1931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Конкуренты: </a:t>
            </a:r>
          </a:p>
          <a:p>
            <a:pPr lvl="0">
              <a:defRPr/>
            </a:pP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lvl="0">
              <a:buFont typeface="Wingdings" pitchFamily="2" charset="2"/>
              <a:buChar char="ü"/>
              <a:defRPr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региональные города (прежде всего Балаково,  Хвалынск, </a:t>
            </a:r>
          </a:p>
          <a:p>
            <a:pPr lvl="0">
              <a:defRPr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Саратов, Энгельс)</a:t>
            </a:r>
          </a:p>
          <a:p>
            <a:pPr lvl="0">
              <a:defRPr/>
            </a:pP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lvl="0">
              <a:buFont typeface="Wingdings" pitchFamily="2" charset="2"/>
              <a:buChar char="ü"/>
              <a:defRPr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крупные межрегиональные центры</a:t>
            </a:r>
          </a:p>
          <a:p>
            <a:pPr lvl="0">
              <a:defRPr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(Самара, Ульяновск, </a:t>
            </a:r>
          </a:p>
          <a:p>
            <a:pPr lvl="0">
              <a:defRPr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Волгоград) 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="" xmlns:a16="http://schemas.microsoft.com/office/drawing/2014/main" id="{5540278C-8B19-41A2-A283-DE0ED04D63CE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390596282"/>
              </p:ext>
            </p:extLst>
          </p:nvPr>
        </p:nvGraphicFramePr>
        <p:xfrm>
          <a:off x="5450773" y="3253841"/>
          <a:ext cx="4880758" cy="340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4210" name="Picture 2" descr="https://cdn3.iconfinder.com/data/icons/winning-filledoutline/64/COMPETITION-cup-award-champion-trophy-winner-102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0104" y="3598224"/>
            <a:ext cx="621475" cy="546265"/>
          </a:xfrm>
          <a:prstGeom prst="rect">
            <a:avLst/>
          </a:prstGeom>
          <a:noFill/>
        </p:spPr>
      </p:pic>
      <p:sp>
        <p:nvSpPr>
          <p:cNvPr id="94214" name="AutoShape 6" descr="https://klike.net/uploads/posts/2023-08/1691034772_3-1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4216" name="AutoShape 8" descr="https://klike.net/uploads/posts/2023-08/1691034772_3-1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1691034772_3-12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60256" y="415637"/>
            <a:ext cx="931744" cy="1045029"/>
          </a:xfrm>
          <a:prstGeom prst="rect">
            <a:avLst/>
          </a:prstGeom>
        </p:spPr>
      </p:pic>
      <p:sp>
        <p:nvSpPr>
          <p:cNvPr id="17" name="object 4"/>
          <p:cNvSpPr txBox="1"/>
          <p:nvPr/>
        </p:nvSpPr>
        <p:spPr>
          <a:xfrm>
            <a:off x="3200190" y="3599171"/>
            <a:ext cx="4065531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defRPr sz="1400" b="1" i="0" u="none" strike="noStrike" kern="1200" cap="none" spc="20" baseline="0">
                <a:solidFill>
                  <a:srgbClr val="0070C0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b="1" dirty="0">
                <a:solidFill>
                  <a:srgbClr val="0070C0"/>
                </a:solidFill>
              </a:rPr>
              <a:t>СТРУКТУРА ТУРПОТОКА</a:t>
            </a:r>
          </a:p>
        </p:txBody>
      </p:sp>
      <p:pic>
        <p:nvPicPr>
          <p:cNvPr id="3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BA56181E-EF8C-E23D-4393-772D8AE07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3F1013F-5D30-2759-579E-63B7329D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472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4896"/>
            <a:ext cx="12192000" cy="740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Точки туристического  интереса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0648092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8405789" y="1510319"/>
            <a:ext cx="0" cy="161469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405789" y="3125011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405789" y="2217981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407683" y="2640226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405789" y="1510319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87273" y="1372614"/>
            <a:ext cx="27224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Пляжный отдых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Рыбалка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Прогулки на катерах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Дикий туризм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Горнолыжный спорт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Водные развлечения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«Вольск со вкусом» -гастрономический фестиваль «</a:t>
            </a:r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Вольская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Уха» 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8304028" y="2217981"/>
            <a:ext cx="101761" cy="163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12054" y="1303391"/>
            <a:ext cx="24436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Интерактивные экскурсии</a:t>
            </a: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Музей лаптя</a:t>
            </a: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Музей редкой книги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Музейные дворики, сувениры</a:t>
            </a: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27 видов экскурсий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Картинная галерея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Исторический музей</a:t>
            </a: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Музей природы и археологии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3772234" y="1510319"/>
            <a:ext cx="160" cy="129257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3758262" y="2316850"/>
            <a:ext cx="115893" cy="2449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646237" y="2802892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646397" y="1895862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646397" y="2317665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646397" y="1510319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356146" y="3718679"/>
            <a:ext cx="224273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Вольская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крашенка</a:t>
            </a: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Мастер-классы по изготовлению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Вольская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конфета</a:t>
            </a: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Мастер-класс по изготовлению монпансье по старинным купеческим рецептам 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Вольское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пиво и </a:t>
            </a:r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вольская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рыба раки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Вольское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мороженное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H="1">
            <a:off x="3784025" y="4033925"/>
            <a:ext cx="160" cy="129257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3770053" y="4841271"/>
            <a:ext cx="100406" cy="163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658028" y="5326498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658188" y="4841271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658188" y="4033925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5400000">
            <a:off x="7499268" y="5041074"/>
            <a:ext cx="2006930" cy="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8405789" y="6026727"/>
            <a:ext cx="746449" cy="337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8405789" y="4448985"/>
            <a:ext cx="721735" cy="768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8408533" y="5099222"/>
            <a:ext cx="776656" cy="60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8405789" y="4042660"/>
            <a:ext cx="729973" cy="211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9127524" y="3966099"/>
            <a:ext cx="26243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94 объекта культурного наследия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Удачные  градостроительные решения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Единое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пространство  «Вольск купеческий»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Возрождение народного промысла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Плетение лаптей зарегистрировано как нематериальное культурное наследие России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Вольская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керамика признана изделием народного художественного промысла  Минпромом России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V="1">
            <a:off x="8304028" y="4750322"/>
            <a:ext cx="101761" cy="163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012" name="AutoShape 4" descr="https://www.svgrepo.com/show/116642/old-monument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https://www.svgrepo.com/show/116642/old-monument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7826" name="AutoShape 2" descr="https://static.vecteezy.com/system/resources/previews/024/391/756/original/navigation-map-street-3d-location-pin-locator-pins-pointer-navigator-maps-and-locations-marker-illustration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7828" name="Picture 4" descr="https://polotnos.cdnbro.com/posts/93322462-turizm-logotip-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41467" y="728133"/>
            <a:ext cx="2150533" cy="14962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6D852296-1831-836C-F4F8-919CCE26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DDD0D02-C98F-0E66-538E-D09B4C39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6663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узейный квартал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37" t="4058" r="3022" b="4638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B52588F5-D34B-6F87-5026-8AD8F7CB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36B893-1B23-A5E7-8FB4-E2E1CD5A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9"/>
          <p:cNvCxnSpPr/>
          <p:nvPr/>
        </p:nvCxnSpPr>
        <p:spPr>
          <a:xfrm flipV="1">
            <a:off x="4532566" y="2298673"/>
            <a:ext cx="2880000" cy="8485"/>
          </a:xfrm>
          <a:prstGeom prst="line">
            <a:avLst/>
          </a:prstGeom>
          <a:ln w="3175" cmpd="sng">
            <a:solidFill>
              <a:srgbClr val="B2B2B2">
                <a:alpha val="67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4"/>
          <p:cNvSpPr/>
          <p:nvPr/>
        </p:nvSpPr>
        <p:spPr>
          <a:xfrm>
            <a:off x="4505270" y="938572"/>
            <a:ext cx="2880000" cy="2724205"/>
          </a:xfrm>
          <a:prstGeom prst="ellipse">
            <a:avLst/>
          </a:prstGeom>
          <a:noFill/>
          <a:ln w="12700" cmpd="sng">
            <a:solidFill>
              <a:srgbClr val="B2B2B2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3601" y="4896"/>
            <a:ext cx="7272000" cy="99000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Транспортная инфраструктура</a:t>
            </a: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3464654" y="1993264"/>
            <a:ext cx="2499918" cy="720000"/>
          </a:xfrm>
          <a:prstGeom prst="flowChartTerminator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Железнодорожный транспорт</a:t>
            </a: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5939406" y="1993264"/>
            <a:ext cx="2505984" cy="720000"/>
          </a:xfrm>
          <a:prstGeom prst="flowChartTerminator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Автомобильные дороги</a:t>
            </a:r>
          </a:p>
        </p:txBody>
      </p:sp>
      <p:cxnSp>
        <p:nvCxnSpPr>
          <p:cNvPr id="11" name="Straight Connector 49"/>
          <p:cNvCxnSpPr>
            <a:stCxn id="10" idx="0"/>
            <a:endCxn id="10" idx="4"/>
          </p:cNvCxnSpPr>
          <p:nvPr/>
        </p:nvCxnSpPr>
        <p:spPr>
          <a:xfrm>
            <a:off x="5945270" y="938572"/>
            <a:ext cx="0" cy="2724205"/>
          </a:xfrm>
          <a:prstGeom prst="line">
            <a:avLst/>
          </a:prstGeom>
          <a:ln w="3175" cmpd="sng">
            <a:solidFill>
              <a:srgbClr val="B2B2B2">
                <a:alpha val="67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44"/>
          <p:cNvSpPr/>
          <p:nvPr/>
        </p:nvSpPr>
        <p:spPr>
          <a:xfrm>
            <a:off x="7706986" y="1702965"/>
            <a:ext cx="3198702" cy="292234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r"/>
            <a:endParaRPr lang="en-US" sz="6400">
              <a:latin typeface="Lato Light"/>
              <a:cs typeface="Lato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121" y="1150553"/>
            <a:ext cx="31390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Перевозка жителей ж/с  «Вольск-2»</a:t>
            </a:r>
          </a:p>
          <a:p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ОАО «РЖД»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1457" y="1955445"/>
            <a:ext cx="26015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 железнодорожная линия</a:t>
            </a:r>
          </a:p>
          <a:p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Приволжская ЖД, вид тяги – электрическая, тепловозная</a:t>
            </a:r>
          </a:p>
        </p:txBody>
      </p:sp>
      <p:sp>
        <p:nvSpPr>
          <p:cNvPr id="20" name="Freeform 44"/>
          <p:cNvSpPr/>
          <p:nvPr/>
        </p:nvSpPr>
        <p:spPr>
          <a:xfrm flipH="1">
            <a:off x="535458" y="914400"/>
            <a:ext cx="4437761" cy="339907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r"/>
            <a:endParaRPr lang="en-US" sz="6400">
              <a:latin typeface="Lato Light"/>
              <a:cs typeface="Lato Light"/>
            </a:endParaRPr>
          </a:p>
        </p:txBody>
      </p:sp>
      <p:sp>
        <p:nvSpPr>
          <p:cNvPr id="21" name="Freeform 44"/>
          <p:cNvSpPr/>
          <p:nvPr/>
        </p:nvSpPr>
        <p:spPr>
          <a:xfrm flipH="1" flipV="1">
            <a:off x="551934" y="2373239"/>
            <a:ext cx="2930897" cy="320533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r"/>
            <a:endParaRPr lang="en-US" sz="6400">
              <a:latin typeface="Lato Light"/>
              <a:cs typeface="Lato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6122" y="574798"/>
            <a:ext cx="146386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11 ж/</a:t>
            </a:r>
            <a:r>
              <a:rPr lang="ru-RU" sz="1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д</a:t>
            </a:r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станций</a:t>
            </a:r>
          </a:p>
        </p:txBody>
      </p:sp>
      <p:sp>
        <p:nvSpPr>
          <p:cNvPr id="23" name="Freeform 44"/>
          <p:cNvSpPr/>
          <p:nvPr/>
        </p:nvSpPr>
        <p:spPr>
          <a:xfrm flipH="1" flipV="1">
            <a:off x="535459" y="2608976"/>
            <a:ext cx="3071807" cy="4555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r"/>
            <a:endParaRPr lang="en-US" sz="6400">
              <a:latin typeface="Lato Light"/>
              <a:cs typeface="Lato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6573" y="3115048"/>
            <a:ext cx="451150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Предприятия ж/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д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транспорта: </a:t>
            </a:r>
          </a:p>
          <a:p>
            <a:pPr algn="just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Локомотивное Депо Сенная, </a:t>
            </a:r>
          </a:p>
          <a:p>
            <a:pPr algn="just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Сенновская дистанция сигнализации и блокировки, </a:t>
            </a:r>
          </a:p>
          <a:p>
            <a:pPr algn="just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Сенновская дистанция электроснабжения, </a:t>
            </a:r>
          </a:p>
          <a:p>
            <a:pPr algn="just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Приволжская дистанция пути</a:t>
            </a:r>
          </a:p>
          <a:p>
            <a:pPr algn="just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Погрузной двор</a:t>
            </a:r>
          </a:p>
        </p:txBody>
      </p:sp>
      <p:sp>
        <p:nvSpPr>
          <p:cNvPr id="25" name="Freeform 44"/>
          <p:cNvSpPr/>
          <p:nvPr/>
        </p:nvSpPr>
        <p:spPr>
          <a:xfrm flipH="1">
            <a:off x="543696" y="1688757"/>
            <a:ext cx="3648091" cy="295164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r"/>
            <a:endParaRPr lang="en-US" sz="6400">
              <a:latin typeface="Lato Light"/>
              <a:cs typeface="Lato Light"/>
            </a:endParaRPr>
          </a:p>
        </p:txBody>
      </p:sp>
      <p:sp>
        <p:nvSpPr>
          <p:cNvPr id="26" name="Freeform 44"/>
          <p:cNvSpPr/>
          <p:nvPr/>
        </p:nvSpPr>
        <p:spPr>
          <a:xfrm flipV="1">
            <a:off x="7724246" y="2712660"/>
            <a:ext cx="3181442" cy="290599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r"/>
            <a:endParaRPr lang="en-US" sz="6400">
              <a:latin typeface="Lato Light"/>
              <a:cs typeface="Lato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54314" y="790831"/>
            <a:ext cx="3286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Федеральная трасса</a:t>
            </a:r>
          </a:p>
          <a:p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Сызрань – Волгоград</a:t>
            </a:r>
          </a:p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Автодорожный переход через Волгу по плотине ГЭС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19090" y="3042470"/>
            <a:ext cx="29918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Выход на федеральную трассу</a:t>
            </a:r>
          </a:p>
          <a:p>
            <a:pPr algn="r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М-5 «Москва-Челябинск» </a:t>
            </a:r>
          </a:p>
          <a:p>
            <a:endParaRPr lang="ru-RU" sz="13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Freeform 44"/>
          <p:cNvSpPr/>
          <p:nvPr/>
        </p:nvSpPr>
        <p:spPr>
          <a:xfrm rot="10800000">
            <a:off x="519811" y="5527589"/>
            <a:ext cx="4760642" cy="912964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r"/>
            <a:endParaRPr lang="en-US" sz="6400">
              <a:latin typeface="Lato Light"/>
              <a:cs typeface="Lato Light"/>
            </a:endParaRPr>
          </a:p>
        </p:txBody>
      </p:sp>
      <p:sp>
        <p:nvSpPr>
          <p:cNvPr id="75" name="Freeform 44"/>
          <p:cNvSpPr/>
          <p:nvPr/>
        </p:nvSpPr>
        <p:spPr>
          <a:xfrm rot="10800000" flipH="1">
            <a:off x="6582032" y="5502875"/>
            <a:ext cx="4786183" cy="906161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2843" tIns="91422" rIns="182843" bIns="91422" rtlCol="0" anchor="ctr"/>
          <a:lstStyle/>
          <a:p>
            <a:pPr algn="r"/>
            <a:endParaRPr lang="en-US" sz="6400">
              <a:latin typeface="Lato Light"/>
              <a:cs typeface="Lato Light"/>
            </a:endParaRPr>
          </a:p>
        </p:txBody>
      </p:sp>
      <p:sp>
        <p:nvSpPr>
          <p:cNvPr id="77" name="Прямоугольник 76"/>
          <p:cNvSpPr/>
          <p:nvPr/>
        </p:nvSpPr>
        <p:spPr>
          <a:xfrm flipH="1">
            <a:off x="359732" y="4905942"/>
            <a:ext cx="39718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Century Gothic" pitchFamily="34" charset="0"/>
              </a:rPr>
              <a:t>Необходимо восстановление местных речных линий, которые свяжут г. Вольск с городами Саратов, Энгельс, Маркс, Балаково, Хвалынск и другими населенными пунктами, расположенными вниз и вверх по р. Волге.</a:t>
            </a:r>
          </a:p>
          <a:p>
            <a:pPr algn="just"/>
            <a:r>
              <a:rPr lang="ru-RU" sz="1100" dirty="0">
                <a:latin typeface="Century Gothic" pitchFamily="34" charset="0"/>
              </a:rPr>
              <a:t>Волга имеет достаточные глубины для  загрузки крупнотоннажных судов, возможно строительство причальных стенок</a:t>
            </a:r>
          </a:p>
        </p:txBody>
      </p:sp>
      <p:sp>
        <p:nvSpPr>
          <p:cNvPr id="79" name="Прямоугольник 78"/>
          <p:cNvSpPr/>
          <p:nvPr/>
        </p:nvSpPr>
        <p:spPr>
          <a:xfrm flipH="1">
            <a:off x="7380648" y="5895913"/>
            <a:ext cx="4345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latin typeface="Century Gothic" pitchFamily="34" charset="0"/>
              </a:rPr>
              <a:t>ПЕРСПЕКТИВА – строительство пристани (причала) для пассажирских перевозок в г. Вольске</a:t>
            </a:r>
            <a:endParaRPr lang="ru-RU" sz="1200" b="1" dirty="0">
              <a:solidFill>
                <a:srgbClr val="EC4040"/>
              </a:solidFill>
              <a:latin typeface="Century Gothic" pitchFamily="34" charset="0"/>
            </a:endParaRPr>
          </a:p>
        </p:txBody>
      </p:sp>
      <p:sp>
        <p:nvSpPr>
          <p:cNvPr id="42" name="Блок-схема: знак завершения 41"/>
          <p:cNvSpPr/>
          <p:nvPr/>
        </p:nvSpPr>
        <p:spPr>
          <a:xfrm>
            <a:off x="4784522" y="4804974"/>
            <a:ext cx="2423699" cy="72000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Водное сообщение</a:t>
            </a:r>
          </a:p>
        </p:txBody>
      </p:sp>
      <p:pic>
        <p:nvPicPr>
          <p:cNvPr id="27" name="Рисунок 26" descr="Remont-dorog —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1253" y="1837038"/>
            <a:ext cx="1662035" cy="1153298"/>
          </a:xfrm>
          <a:prstGeom prst="rect">
            <a:avLst/>
          </a:prstGeom>
        </p:spPr>
      </p:pic>
      <p:pic>
        <p:nvPicPr>
          <p:cNvPr id="28" name="Рисунок 27" descr="JHGDz0u6kQ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355" y="4506097"/>
            <a:ext cx="2364261" cy="129831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60" y="2636108"/>
            <a:ext cx="2842055" cy="218302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35" name="Прямоугольник 34"/>
          <p:cNvSpPr/>
          <p:nvPr/>
        </p:nvSpPr>
        <p:spPr>
          <a:xfrm>
            <a:off x="4934466" y="3278659"/>
            <a:ext cx="193589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Century Gothic" pitchFamily="34" charset="0"/>
              </a:rPr>
              <a:t>Интегрирована в транспортную сеть Саратовской области и Европейской части России 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30F20D4A-CB76-2519-1936-5E687F802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43F105DB-A9F1-3809-4861-0E5BC0C9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849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38337" y="4498424"/>
            <a:ext cx="1977081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ru-RU" sz="1400" b="1" spc="-33" dirty="0">
                <a:solidFill>
                  <a:srgbClr val="44536A"/>
                </a:solidFill>
                <a:latin typeface="Arial"/>
                <a:cs typeface="Arial"/>
              </a:rPr>
              <a:t>ТЕПЛОСНАБЖЕНИЕ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" name="object 11"/>
          <p:cNvGrpSpPr/>
          <p:nvPr/>
        </p:nvGrpSpPr>
        <p:grpSpPr>
          <a:xfrm>
            <a:off x="3937686" y="1122634"/>
            <a:ext cx="4777946" cy="239607"/>
            <a:chOff x="2608326" y="977900"/>
            <a:chExt cx="1431925" cy="179705"/>
          </a:xfrm>
          <a:solidFill>
            <a:schemeClr val="bg2">
              <a:lumMod val="75000"/>
            </a:schemeClr>
          </a:solidFill>
        </p:grpSpPr>
        <p:sp>
          <p:nvSpPr>
            <p:cNvPr id="12" name="object 12"/>
            <p:cNvSpPr/>
            <p:nvPr/>
          </p:nvSpPr>
          <p:spPr>
            <a:xfrm>
              <a:off x="2608326" y="977900"/>
              <a:ext cx="1431925" cy="179705"/>
            </a:xfrm>
            <a:custGeom>
              <a:avLst/>
              <a:gdLst/>
              <a:ahLst/>
              <a:cxnLst/>
              <a:rect l="l" t="t" r="r" b="b"/>
              <a:pathLst>
                <a:path w="1431925" h="179705">
                  <a:moveTo>
                    <a:pt x="1342136" y="0"/>
                  </a:moveTo>
                  <a:lnTo>
                    <a:pt x="89662" y="0"/>
                  </a:lnTo>
                  <a:lnTo>
                    <a:pt x="54756" y="7044"/>
                  </a:lnTo>
                  <a:lnTo>
                    <a:pt x="26257" y="26257"/>
                  </a:lnTo>
                  <a:lnTo>
                    <a:pt x="7044" y="54756"/>
                  </a:lnTo>
                  <a:lnTo>
                    <a:pt x="0" y="89662"/>
                  </a:lnTo>
                  <a:lnTo>
                    <a:pt x="7044" y="124587"/>
                  </a:lnTo>
                  <a:lnTo>
                    <a:pt x="26257" y="153130"/>
                  </a:lnTo>
                  <a:lnTo>
                    <a:pt x="54756" y="172386"/>
                  </a:lnTo>
                  <a:lnTo>
                    <a:pt x="89662" y="179450"/>
                  </a:lnTo>
                  <a:lnTo>
                    <a:pt x="1342136" y="179450"/>
                  </a:lnTo>
                  <a:lnTo>
                    <a:pt x="1377061" y="172386"/>
                  </a:lnTo>
                  <a:lnTo>
                    <a:pt x="1405604" y="153130"/>
                  </a:lnTo>
                  <a:lnTo>
                    <a:pt x="1424860" y="124587"/>
                  </a:lnTo>
                  <a:lnTo>
                    <a:pt x="1431925" y="89662"/>
                  </a:lnTo>
                  <a:lnTo>
                    <a:pt x="1424860" y="54756"/>
                  </a:lnTo>
                  <a:lnTo>
                    <a:pt x="1405604" y="26257"/>
                  </a:lnTo>
                  <a:lnTo>
                    <a:pt x="1377061" y="7044"/>
                  </a:lnTo>
                  <a:lnTo>
                    <a:pt x="134213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08326" y="977900"/>
              <a:ext cx="1111250" cy="179705"/>
            </a:xfrm>
            <a:custGeom>
              <a:avLst/>
              <a:gdLst/>
              <a:ahLst/>
              <a:cxnLst/>
              <a:rect l="l" t="t" r="r" b="b"/>
              <a:pathLst>
                <a:path w="1111250" h="179705">
                  <a:moveTo>
                    <a:pt x="1021461" y="0"/>
                  </a:moveTo>
                  <a:lnTo>
                    <a:pt x="89662" y="0"/>
                  </a:lnTo>
                  <a:lnTo>
                    <a:pt x="54756" y="7044"/>
                  </a:lnTo>
                  <a:lnTo>
                    <a:pt x="26257" y="26257"/>
                  </a:lnTo>
                  <a:lnTo>
                    <a:pt x="7044" y="54756"/>
                  </a:lnTo>
                  <a:lnTo>
                    <a:pt x="0" y="89662"/>
                  </a:lnTo>
                  <a:lnTo>
                    <a:pt x="7044" y="124587"/>
                  </a:lnTo>
                  <a:lnTo>
                    <a:pt x="26257" y="153130"/>
                  </a:lnTo>
                  <a:lnTo>
                    <a:pt x="54756" y="172386"/>
                  </a:lnTo>
                  <a:lnTo>
                    <a:pt x="89662" y="179450"/>
                  </a:lnTo>
                  <a:lnTo>
                    <a:pt x="1021461" y="179450"/>
                  </a:lnTo>
                  <a:lnTo>
                    <a:pt x="1056386" y="172386"/>
                  </a:lnTo>
                  <a:lnTo>
                    <a:pt x="1084929" y="153130"/>
                  </a:lnTo>
                  <a:lnTo>
                    <a:pt x="1104185" y="124587"/>
                  </a:lnTo>
                  <a:lnTo>
                    <a:pt x="1111250" y="89662"/>
                  </a:lnTo>
                  <a:lnTo>
                    <a:pt x="1104185" y="54756"/>
                  </a:lnTo>
                  <a:lnTo>
                    <a:pt x="1084929" y="26257"/>
                  </a:lnTo>
                  <a:lnTo>
                    <a:pt x="1056386" y="7044"/>
                  </a:lnTo>
                  <a:lnTo>
                    <a:pt x="102146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896498" y="1548712"/>
            <a:ext cx="4580238" cy="2673381"/>
          </a:xfrm>
          <a:prstGeom prst="rect">
            <a:avLst/>
          </a:prstGeom>
        </p:spPr>
        <p:txBody>
          <a:bodyPr vert="horz" wrap="square" lIns="0" tIns="41486" rIns="0" bIns="0" rtlCol="0">
            <a:spAutoFit/>
          </a:bodyPr>
          <a:lstStyle/>
          <a:p>
            <a:pPr marL="246374" marR="88051" indent="-230288">
              <a:spcBef>
                <a:spcPts val="1100"/>
              </a:spcBef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Электроснабжение осуществляют: АО «Облкоммунэнерго», ООО «Элтрейд», Объединенная энергетическая компания  ОЭКО.</a:t>
            </a:r>
            <a:endParaRPr sz="900">
              <a:latin typeface="Century Gothic" pitchFamily="34" charset="0"/>
              <a:cs typeface="Microsoft Sans Serif"/>
            </a:endParaRPr>
          </a:p>
          <a:p>
            <a:pPr marL="246374" indent="-229441"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Пос. Клены и пос. Большевик обслуживаются понижающими подстанциями промышленных предприятий</a:t>
            </a:r>
            <a:endParaRPr sz="900">
              <a:latin typeface="Century Gothic" pitchFamily="34" charset="0"/>
              <a:cs typeface="Microsoft Sans Serif"/>
            </a:endParaRPr>
          </a:p>
          <a:p>
            <a:pPr>
              <a:buFont typeface="Arial" pitchFamily="34" charset="0"/>
              <a:buChar char="•"/>
            </a:pPr>
            <a:r>
              <a:rPr lang="ru-RU" sz="900" dirty="0">
                <a:latin typeface="Century Gothic" pitchFamily="34" charset="0"/>
              </a:rPr>
              <a:t>          Размер платы по договору на осуществление технологического присоединения к электрическим сетям АО «Облкоммунэнерго» устанавливается уполномоченным органом исполнительной власти в области государственного регулирования тарифов.</a:t>
            </a:r>
          </a:p>
          <a:p>
            <a:r>
              <a:rPr lang="ru-RU" sz="900" dirty="0">
                <a:latin typeface="Century Gothic" pitchFamily="34" charset="0"/>
                <a:hlinkClick r:id="rId2"/>
              </a:rPr>
              <a:t>Постановление комитета государственного регулирования тарифов Саратовской области от 29 ноября 2022г. №55/2</a:t>
            </a:r>
            <a:r>
              <a:rPr lang="ru-RU" sz="900" u="sng" dirty="0">
                <a:latin typeface="Century Gothic" pitchFamily="34" charset="0"/>
                <a:hlinkClick r:id="rId2"/>
              </a:rPr>
              <a:t> </a:t>
            </a:r>
            <a:r>
              <a:rPr lang="ru-RU" sz="900" dirty="0">
                <a:latin typeface="Century Gothic" pitchFamily="34" charset="0"/>
              </a:rPr>
              <a:t>"Об установлении льготной ставки за 1 кВт запрашиваемой максимальной мощности при технологическом присоединении объектов к территориальным распределительным сетям Саратовской области"</a:t>
            </a:r>
          </a:p>
          <a:p>
            <a:r>
              <a:rPr lang="ru-RU" sz="900" u="sng" dirty="0">
                <a:latin typeface="Century Gothic" pitchFamily="34" charset="0"/>
                <a:hlinkClick r:id="rId3"/>
              </a:rPr>
              <a:t>Постановление комитета государственного регулирования тарифов Саратовской области от 29 ноября 2022 года № 55/1</a:t>
            </a:r>
            <a:r>
              <a:rPr lang="ru-RU" sz="900" dirty="0">
                <a:latin typeface="Century Gothic" pitchFamily="34" charset="0"/>
              </a:rPr>
              <a:t> "Об установлении стандартизированных тарифных ставок и формул для расчета платы за технологическое присоединение энергопринимающих устройств (энергетических установок) к электрическим сетям территориальных сетевых организаций Саратовской области на 2022, 2023 годы»</a:t>
            </a:r>
          </a:p>
        </p:txBody>
      </p:sp>
      <p:sp>
        <p:nvSpPr>
          <p:cNvPr id="16" name="object 16"/>
          <p:cNvSpPr/>
          <p:nvPr/>
        </p:nvSpPr>
        <p:spPr>
          <a:xfrm>
            <a:off x="271849" y="1131102"/>
            <a:ext cx="3501081" cy="239607"/>
          </a:xfrm>
          <a:custGeom>
            <a:avLst/>
            <a:gdLst/>
            <a:ahLst/>
            <a:cxnLst/>
            <a:rect l="l" t="t" r="r" b="b"/>
            <a:pathLst>
              <a:path w="1431925" h="179705">
                <a:moveTo>
                  <a:pt x="1342136" y="0"/>
                </a:moveTo>
                <a:lnTo>
                  <a:pt x="89662" y="0"/>
                </a:lnTo>
                <a:lnTo>
                  <a:pt x="54756" y="7044"/>
                </a:lnTo>
                <a:lnTo>
                  <a:pt x="26257" y="26257"/>
                </a:lnTo>
                <a:lnTo>
                  <a:pt x="7044" y="54756"/>
                </a:lnTo>
                <a:lnTo>
                  <a:pt x="0" y="89662"/>
                </a:lnTo>
                <a:lnTo>
                  <a:pt x="7044" y="124587"/>
                </a:lnTo>
                <a:lnTo>
                  <a:pt x="26257" y="153130"/>
                </a:lnTo>
                <a:lnTo>
                  <a:pt x="54756" y="172386"/>
                </a:lnTo>
                <a:lnTo>
                  <a:pt x="89662" y="179450"/>
                </a:lnTo>
                <a:lnTo>
                  <a:pt x="1342136" y="179450"/>
                </a:lnTo>
                <a:lnTo>
                  <a:pt x="1377061" y="172386"/>
                </a:lnTo>
                <a:lnTo>
                  <a:pt x="1405604" y="153130"/>
                </a:lnTo>
                <a:lnTo>
                  <a:pt x="1424860" y="124587"/>
                </a:lnTo>
                <a:lnTo>
                  <a:pt x="1431925" y="89662"/>
                </a:lnTo>
                <a:lnTo>
                  <a:pt x="1424860" y="54756"/>
                </a:lnTo>
                <a:lnTo>
                  <a:pt x="1405604" y="26257"/>
                </a:lnTo>
                <a:lnTo>
                  <a:pt x="1377061" y="7044"/>
                </a:lnTo>
                <a:lnTo>
                  <a:pt x="134213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19"/>
          <p:cNvGrpSpPr/>
          <p:nvPr/>
        </p:nvGrpSpPr>
        <p:grpSpPr>
          <a:xfrm>
            <a:off x="5552303" y="4739273"/>
            <a:ext cx="2957383" cy="239607"/>
            <a:chOff x="6973951" y="984250"/>
            <a:chExt cx="1431925" cy="17970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0" name="object 20"/>
            <p:cNvSpPr/>
            <p:nvPr/>
          </p:nvSpPr>
          <p:spPr>
            <a:xfrm>
              <a:off x="6973951" y="984250"/>
              <a:ext cx="1431925" cy="179705"/>
            </a:xfrm>
            <a:custGeom>
              <a:avLst/>
              <a:gdLst/>
              <a:ahLst/>
              <a:cxnLst/>
              <a:rect l="l" t="t" r="r" b="b"/>
              <a:pathLst>
                <a:path w="1431925" h="179705">
                  <a:moveTo>
                    <a:pt x="1342135" y="0"/>
                  </a:moveTo>
                  <a:lnTo>
                    <a:pt x="89662" y="0"/>
                  </a:lnTo>
                  <a:lnTo>
                    <a:pt x="54756" y="7044"/>
                  </a:lnTo>
                  <a:lnTo>
                    <a:pt x="26257" y="26257"/>
                  </a:lnTo>
                  <a:lnTo>
                    <a:pt x="7044" y="54756"/>
                  </a:lnTo>
                  <a:lnTo>
                    <a:pt x="0" y="89662"/>
                  </a:lnTo>
                  <a:lnTo>
                    <a:pt x="7044" y="124587"/>
                  </a:lnTo>
                  <a:lnTo>
                    <a:pt x="26257" y="153130"/>
                  </a:lnTo>
                  <a:lnTo>
                    <a:pt x="54756" y="172386"/>
                  </a:lnTo>
                  <a:lnTo>
                    <a:pt x="89662" y="179450"/>
                  </a:lnTo>
                  <a:lnTo>
                    <a:pt x="1342135" y="179450"/>
                  </a:lnTo>
                  <a:lnTo>
                    <a:pt x="1377060" y="172386"/>
                  </a:lnTo>
                  <a:lnTo>
                    <a:pt x="1405604" y="153130"/>
                  </a:lnTo>
                  <a:lnTo>
                    <a:pt x="1424860" y="124587"/>
                  </a:lnTo>
                  <a:lnTo>
                    <a:pt x="1431925" y="89662"/>
                  </a:lnTo>
                  <a:lnTo>
                    <a:pt x="1424860" y="54756"/>
                  </a:lnTo>
                  <a:lnTo>
                    <a:pt x="1405604" y="26257"/>
                  </a:lnTo>
                  <a:lnTo>
                    <a:pt x="1377061" y="7044"/>
                  </a:lnTo>
                  <a:lnTo>
                    <a:pt x="134213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73951" y="984250"/>
              <a:ext cx="728980" cy="179705"/>
            </a:xfrm>
            <a:custGeom>
              <a:avLst/>
              <a:gdLst/>
              <a:ahLst/>
              <a:cxnLst/>
              <a:rect l="l" t="t" r="r" b="b"/>
              <a:pathLst>
                <a:path w="728979" h="179705">
                  <a:moveTo>
                    <a:pt x="638937" y="0"/>
                  </a:moveTo>
                  <a:lnTo>
                    <a:pt x="89662" y="0"/>
                  </a:lnTo>
                  <a:lnTo>
                    <a:pt x="54756" y="7044"/>
                  </a:lnTo>
                  <a:lnTo>
                    <a:pt x="26257" y="26257"/>
                  </a:lnTo>
                  <a:lnTo>
                    <a:pt x="7044" y="54756"/>
                  </a:lnTo>
                  <a:lnTo>
                    <a:pt x="0" y="89662"/>
                  </a:lnTo>
                  <a:lnTo>
                    <a:pt x="7044" y="124587"/>
                  </a:lnTo>
                  <a:lnTo>
                    <a:pt x="26257" y="153130"/>
                  </a:lnTo>
                  <a:lnTo>
                    <a:pt x="54756" y="172386"/>
                  </a:lnTo>
                  <a:lnTo>
                    <a:pt x="89662" y="179450"/>
                  </a:lnTo>
                  <a:lnTo>
                    <a:pt x="638937" y="179450"/>
                  </a:lnTo>
                  <a:lnTo>
                    <a:pt x="673842" y="172386"/>
                  </a:lnTo>
                  <a:lnTo>
                    <a:pt x="702341" y="153130"/>
                  </a:lnTo>
                  <a:lnTo>
                    <a:pt x="721554" y="124587"/>
                  </a:lnTo>
                  <a:lnTo>
                    <a:pt x="728599" y="89662"/>
                  </a:lnTo>
                  <a:lnTo>
                    <a:pt x="721554" y="54756"/>
                  </a:lnTo>
                  <a:lnTo>
                    <a:pt x="702341" y="26257"/>
                  </a:lnTo>
                  <a:lnTo>
                    <a:pt x="673842" y="7044"/>
                  </a:lnTo>
                  <a:lnTo>
                    <a:pt x="63893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222421" y="4742162"/>
            <a:ext cx="5025082" cy="241300"/>
          </a:xfrm>
          <a:custGeom>
            <a:avLst/>
            <a:gdLst/>
            <a:ahLst/>
            <a:cxnLst/>
            <a:rect l="l" t="t" r="r" b="b"/>
            <a:pathLst>
              <a:path w="1432560" h="180975">
                <a:moveTo>
                  <a:pt x="1341437" y="0"/>
                </a:moveTo>
                <a:lnTo>
                  <a:pt x="90487" y="0"/>
                </a:lnTo>
                <a:lnTo>
                  <a:pt x="55265" y="7110"/>
                </a:lnTo>
                <a:lnTo>
                  <a:pt x="26503" y="26495"/>
                </a:lnTo>
                <a:lnTo>
                  <a:pt x="7111" y="55239"/>
                </a:lnTo>
                <a:lnTo>
                  <a:pt x="0" y="90424"/>
                </a:lnTo>
                <a:lnTo>
                  <a:pt x="7111" y="125682"/>
                </a:lnTo>
                <a:lnTo>
                  <a:pt x="26503" y="154463"/>
                </a:lnTo>
                <a:lnTo>
                  <a:pt x="55265" y="173862"/>
                </a:lnTo>
                <a:lnTo>
                  <a:pt x="90487" y="180975"/>
                </a:lnTo>
                <a:lnTo>
                  <a:pt x="1341437" y="180975"/>
                </a:lnTo>
                <a:lnTo>
                  <a:pt x="1376695" y="173862"/>
                </a:lnTo>
                <a:lnTo>
                  <a:pt x="1405477" y="154463"/>
                </a:lnTo>
                <a:lnTo>
                  <a:pt x="1424876" y="125682"/>
                </a:lnTo>
                <a:lnTo>
                  <a:pt x="1431988" y="90424"/>
                </a:lnTo>
                <a:lnTo>
                  <a:pt x="1424876" y="55239"/>
                </a:lnTo>
                <a:lnTo>
                  <a:pt x="1405477" y="26495"/>
                </a:lnTo>
                <a:lnTo>
                  <a:pt x="1376695" y="7110"/>
                </a:lnTo>
                <a:lnTo>
                  <a:pt x="134143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593002" y="4381829"/>
            <a:ext cx="2287018" cy="570239"/>
          </a:xfrm>
          <a:prstGeom prst="rect">
            <a:avLst/>
          </a:prstGeom>
        </p:spPr>
        <p:txBody>
          <a:bodyPr vert="horz" wrap="square" lIns="0" tIns="89744" rIns="0" bIns="0" rtlCol="0">
            <a:spAutoFit/>
          </a:bodyPr>
          <a:lstStyle/>
          <a:p>
            <a:pPr marL="16933">
              <a:spcBef>
                <a:spcPts val="707"/>
              </a:spcBef>
            </a:pPr>
            <a:r>
              <a:rPr lang="ru-RU" sz="1400" b="1" spc="-13" dirty="0">
                <a:solidFill>
                  <a:srgbClr val="44536A"/>
                </a:solidFill>
                <a:latin typeface="Arial"/>
                <a:cs typeface="Arial"/>
              </a:rPr>
              <a:t>УТИЛИЗАЦИЯ ОТХОДОВ</a:t>
            </a:r>
            <a:endParaRPr sz="1400">
              <a:latin typeface="Arial"/>
              <a:cs typeface="Arial"/>
            </a:endParaRPr>
          </a:p>
          <a:p>
            <a:pPr marR="106677" algn="r">
              <a:spcBef>
                <a:spcPts val="527"/>
              </a:spcBef>
            </a:pP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68832" y="5108200"/>
            <a:ext cx="2931160" cy="155341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indent="-229441">
              <a:spcBef>
                <a:spcPts val="133"/>
              </a:spcBef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Теплоснабжение осуществляют: МКУ «Вольсктеплоэнерго», ОАО «РЖД», АО «Санаторий Светлана».</a:t>
            </a:r>
          </a:p>
          <a:p>
            <a:pPr marL="246374" indent="-229441">
              <a:spcBef>
                <a:spcPts val="133"/>
              </a:spcBef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Протяженность тепловых сетей 12989 км</a:t>
            </a:r>
            <a:endParaRPr sz="900">
              <a:latin typeface="Century Gothic" pitchFamily="34" charset="0"/>
              <a:cs typeface="Microsoft Sans Serif"/>
            </a:endParaRPr>
          </a:p>
          <a:p>
            <a:pPr marL="246374" indent="-229441"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Муниципальная система теплоснабжения:      31 котельная, 5 ЦТП</a:t>
            </a:r>
          </a:p>
          <a:p>
            <a:pPr marL="246374" indent="-229441">
              <a:buFont typeface="Arial" pitchFamily="34" charset="0"/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Центральная закрытая система отопления от котельной, вырабатывающей тепловую энергию при сжигании природного газа. </a:t>
            </a:r>
          </a:p>
          <a:p>
            <a:pPr marL="246374" indent="-229441"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Износ теплотрасс 70%</a:t>
            </a:r>
          </a:p>
          <a:p>
            <a:pPr marL="246374" indent="-229441"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Износ теплотехнического оборудования 60%</a:t>
            </a:r>
            <a:endParaRPr sz="900">
              <a:latin typeface="Century Gothic" pitchFamily="34" charset="0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340" y="5066097"/>
            <a:ext cx="4794265" cy="11635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marR="64345" indent="-230288">
              <a:spcBef>
                <a:spcPts val="133"/>
              </a:spcBef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Услугу утилизации ТБО оказывает региональный оператор АО «Ситиматик»</a:t>
            </a:r>
          </a:p>
          <a:p>
            <a:pPr marL="246374" marR="64345" indent="-230288">
              <a:spcBef>
                <a:spcPts val="133"/>
              </a:spcBef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286 контейнерных площадок</a:t>
            </a:r>
          </a:p>
          <a:p>
            <a:pPr marL="246374" marR="64345" indent="-230288">
              <a:spcBef>
                <a:spcPts val="133"/>
              </a:spcBef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</a:rPr>
              <a:t>В соответствии с постановлением Правительства РФ № 1156 «Об обращении с твердыми коммунальными отходами» в адрес регионального оператора в течение 15 дней с момента опубликования установленных тарифов на услугу по обращению с ТКО и текста типового направляется заявка на заключение договора</a:t>
            </a:r>
          </a:p>
          <a:p>
            <a:pPr marL="246374" marR="64345" indent="-230288">
              <a:spcBef>
                <a:spcPts val="133"/>
              </a:spcBef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</a:rPr>
              <a:t>Полигон ТБО, мусороперегрузочная станция (85%) готовности)</a:t>
            </a:r>
            <a:endParaRPr sz="900">
              <a:latin typeface="Century Gothic" pitchFamily="34" charset="0"/>
              <a:cs typeface="Microsoft Sans Serif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84260" y="4386419"/>
            <a:ext cx="11532447" cy="0"/>
          </a:xfrm>
          <a:custGeom>
            <a:avLst/>
            <a:gdLst/>
            <a:ahLst/>
            <a:cxnLst/>
            <a:rect l="l" t="t" r="r" b="b"/>
            <a:pathLst>
              <a:path w="8649335">
                <a:moveTo>
                  <a:pt x="0" y="0"/>
                </a:moveTo>
                <a:lnTo>
                  <a:pt x="8648763" y="0"/>
                </a:lnTo>
              </a:path>
            </a:pathLst>
          </a:custGeom>
          <a:ln w="28575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8"/>
          <p:cNvSpPr txBox="1"/>
          <p:nvPr/>
        </p:nvSpPr>
        <p:spPr>
          <a:xfrm>
            <a:off x="8690918" y="799071"/>
            <a:ext cx="3311611" cy="3365878"/>
          </a:xfrm>
          <a:prstGeom prst="rect">
            <a:avLst/>
          </a:prstGeom>
        </p:spPr>
        <p:txBody>
          <a:bodyPr vert="horz" wrap="square" lIns="0" tIns="16086" rIns="0" bIns="0" rtlCol="0">
            <a:spAutoFit/>
          </a:bodyPr>
          <a:lstStyle/>
          <a:p>
            <a:pPr marL="1762716">
              <a:spcBef>
                <a:spcPts val="127"/>
              </a:spcBef>
            </a:pPr>
            <a:endParaRPr sz="1300">
              <a:latin typeface="Microsoft Sans Serif"/>
              <a:cs typeface="Microsoft Sans Serif"/>
            </a:endParaRPr>
          </a:p>
          <a:p>
            <a:pPr marL="246374" indent="-229441">
              <a:spcBef>
                <a:spcPts val="1033"/>
              </a:spcBef>
              <a:buChar char="•"/>
              <a:tabLst>
                <a:tab pos="246374" algn="l"/>
              </a:tabLst>
            </a:pPr>
            <a:endParaRPr lang="ru-RU" sz="800" spc="-13" dirty="0">
              <a:latin typeface="Microsoft Sans Serif"/>
              <a:cs typeface="Microsoft Sans Serif"/>
            </a:endParaRPr>
          </a:p>
          <a:p>
            <a:pPr marL="246374" indent="-229441">
              <a:spcBef>
                <a:spcPts val="1033"/>
              </a:spcBef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6 газораспределительных станций (ГРС)</a:t>
            </a:r>
            <a:endParaRPr sz="900">
              <a:latin typeface="Century Gothic" pitchFamily="34" charset="0"/>
              <a:cs typeface="Microsoft Sans Serif"/>
            </a:endParaRPr>
          </a:p>
          <a:p>
            <a:pPr marL="246374" indent="-229441"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Протяженность газовых сетей 975,3 км</a:t>
            </a:r>
          </a:p>
          <a:p>
            <a:pPr marL="246374" indent="-229441"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Газовая нагрузка района 431,4 тыс. куб.м</a:t>
            </a:r>
          </a:p>
          <a:p>
            <a:pPr marL="246374" indent="-229441"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Нагрузка на нужды населения 127,7 тыс. куб.м</a:t>
            </a:r>
          </a:p>
          <a:p>
            <a:pPr marL="246374" indent="-229441"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Нагрузка на нужды производства  374,2 тыс. Куб.м</a:t>
            </a:r>
          </a:p>
          <a:p>
            <a:pPr marL="246374" indent="-229441"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Нагрузка на отопление 42,0 тыс. куб. м</a:t>
            </a:r>
          </a:p>
          <a:p>
            <a:pPr marL="246374" indent="-229441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</a:rPr>
              <a:t>Газификация объекта осуществляется в соответствии с положениями Правил подключения (технология присоединения) объектов капитального строительства к сетям газораспределения, утвержденных </a:t>
            </a:r>
            <a:r>
              <a:rPr lang="ru-RU" sz="900" u="sng" dirty="0">
                <a:latin typeface="Century Gothic" pitchFamily="34" charset="0"/>
                <a:hlinkClick r:id="rId4"/>
              </a:rPr>
              <a:t>Постановлением Правительства РФ от 13.09.2021г. № 1547</a:t>
            </a:r>
            <a:endParaRPr lang="ru-RU" sz="900" u="sng" dirty="0">
              <a:latin typeface="Century Gothic" pitchFamily="34" charset="0"/>
            </a:endParaRPr>
          </a:p>
          <a:p>
            <a:pPr marL="246374" indent="-229441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</a:rPr>
              <a:t>Подробная </a:t>
            </a:r>
            <a:r>
              <a:rPr lang="ru-RU" sz="900" dirty="0">
                <a:latin typeface="Century Gothic" pitchFamily="34" charset="0"/>
                <a:hlinkClick r:id="rId5"/>
              </a:rPr>
              <a:t>схема этапов газификации объекта, расположенного в Саратовской области.</a:t>
            </a:r>
            <a:r>
              <a:rPr lang="ru-RU" sz="900" dirty="0">
                <a:latin typeface="Century Gothic" pitchFamily="34" charset="0"/>
              </a:rPr>
              <a:t> В схеме детально рассмотрены все этапы газификации: оформление документации, проектирование, строительство, пуск газа на объект. Так же приведен перечень специализированных, газораспределительных и газотранспортных организаций.</a:t>
            </a:r>
            <a:endParaRPr sz="900">
              <a:latin typeface="Century Gothic" pitchFamily="34" charset="0"/>
              <a:cs typeface="Microsoft Sans Serif"/>
            </a:endParaRPr>
          </a:p>
        </p:txBody>
      </p:sp>
      <p:sp>
        <p:nvSpPr>
          <p:cNvPr id="48" name="object 14"/>
          <p:cNvSpPr txBox="1"/>
          <p:nvPr/>
        </p:nvSpPr>
        <p:spPr>
          <a:xfrm>
            <a:off x="276200" y="1455593"/>
            <a:ext cx="3299021" cy="3386396"/>
          </a:xfrm>
          <a:prstGeom prst="rect">
            <a:avLst/>
          </a:prstGeom>
        </p:spPr>
        <p:txBody>
          <a:bodyPr vert="horz" wrap="square" lIns="0" tIns="41486" rIns="0" bIns="0" rtlCol="0">
            <a:spAutoFit/>
          </a:bodyPr>
          <a:lstStyle/>
          <a:p>
            <a:pPr marL="399617">
              <a:spcBef>
                <a:spcPts val="327"/>
              </a:spcBef>
              <a:buFont typeface="Arial" pitchFamily="34" charset="0"/>
              <a:buChar char="•"/>
            </a:pPr>
            <a:r>
              <a:rPr lang="ru-RU" sz="1400" b="1" spc="-13" dirty="0">
                <a:solidFill>
                  <a:srgbClr val="44536A"/>
                </a:solidFill>
                <a:latin typeface="Century Gothic" pitchFamily="34" charset="0"/>
                <a:cs typeface="Arial"/>
              </a:rPr>
              <a:t> </a:t>
            </a:r>
            <a:r>
              <a:rPr lang="ru-RU" sz="900" dirty="0">
                <a:latin typeface="Century Gothic" pitchFamily="34" charset="0"/>
                <a:cs typeface="Microsoft Sans Serif"/>
              </a:rPr>
              <a:t>Водоснабжение осуществляет ГУП СО «Облводоресурс – «Вольский»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Поверхностный источник р.Волга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Полный комплекс очистных сооружений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Подземные источники родниковые воды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Мощность водопровода 40-45 тыс. м3/сутки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1 очистное сооружение поверхностного источника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6 сооружений подземных источников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6 артезианских скважин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5 насосных станций подкачки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22 резервуара питьевой воды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Максимальная производительность Волжской насосной станции 35 т. куб. м/сутки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88% водопроводной сети нуждается в замене</a:t>
            </a:r>
          </a:p>
          <a:p>
            <a:pPr marL="246374" marR="88051" indent="-230288" algn="just">
              <a:buChar char="•"/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Протяженность водопроводных сетей:</a:t>
            </a:r>
          </a:p>
          <a:p>
            <a:pPr marL="246374" marR="88051" indent="-230288" algn="just"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Магистральные 38,2 км</a:t>
            </a:r>
          </a:p>
          <a:p>
            <a:pPr marL="246374" marR="88051" indent="-230288" algn="just">
              <a:tabLst>
                <a:tab pos="246374" algn="l"/>
              </a:tabLst>
            </a:pPr>
            <a:r>
              <a:rPr lang="ru-RU" sz="900" dirty="0">
                <a:latin typeface="Century Gothic" pitchFamily="34" charset="0"/>
                <a:cs typeface="Microsoft Sans Serif"/>
              </a:rPr>
              <a:t>Разводящие – 164,2 км</a:t>
            </a:r>
          </a:p>
          <a:p>
            <a:pPr marL="246374" marR="88051" indent="-230288">
              <a:tabLst>
                <a:tab pos="246374" algn="l"/>
              </a:tabLst>
            </a:pPr>
            <a:endParaRPr lang="ru-RU" sz="800" dirty="0">
              <a:latin typeface="Microsoft Sans Serif"/>
              <a:cs typeface="Microsoft Sans Serif"/>
            </a:endParaRPr>
          </a:p>
          <a:p>
            <a:pPr marL="246374" marR="88051" indent="-230288">
              <a:spcBef>
                <a:spcPts val="1100"/>
              </a:spcBef>
              <a:buChar char="•"/>
              <a:tabLst>
                <a:tab pos="246374" algn="l"/>
              </a:tabLst>
            </a:pPr>
            <a:endParaRPr lang="ru-RU" sz="800" dirty="0">
              <a:latin typeface="Microsoft Sans Serif"/>
              <a:cs typeface="Microsoft Sans Serif"/>
            </a:endParaRPr>
          </a:p>
          <a:p>
            <a:pPr marL="246374" marR="88051" indent="-230288">
              <a:spcBef>
                <a:spcPts val="1100"/>
              </a:spcBef>
              <a:buChar char="•"/>
              <a:tabLst>
                <a:tab pos="246374" algn="l"/>
              </a:tabLst>
            </a:pPr>
            <a:endParaRPr lang="ru-RU" sz="800" dirty="0">
              <a:latin typeface="Microsoft Sans Serif"/>
              <a:cs typeface="Microsoft Sans Serif"/>
            </a:endParaRPr>
          </a:p>
          <a:p>
            <a:pPr marL="246374" indent="-229441">
              <a:buChar char="•"/>
              <a:tabLst>
                <a:tab pos="246374" algn="l"/>
              </a:tabLst>
            </a:pPr>
            <a:endParaRPr sz="800">
              <a:latin typeface="Microsoft Sans Serif"/>
              <a:cs typeface="Microsoft Sans Serif"/>
            </a:endParaRPr>
          </a:p>
        </p:txBody>
      </p:sp>
      <p:grpSp>
        <p:nvGrpSpPr>
          <p:cNvPr id="4" name="object 19"/>
          <p:cNvGrpSpPr/>
          <p:nvPr/>
        </p:nvGrpSpPr>
        <p:grpSpPr>
          <a:xfrm>
            <a:off x="8863914" y="1110508"/>
            <a:ext cx="3122140" cy="239607"/>
            <a:chOff x="6973951" y="984250"/>
            <a:chExt cx="1431925" cy="17970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0" name="object 20"/>
            <p:cNvSpPr/>
            <p:nvPr/>
          </p:nvSpPr>
          <p:spPr>
            <a:xfrm>
              <a:off x="6973951" y="984250"/>
              <a:ext cx="1431925" cy="179705"/>
            </a:xfrm>
            <a:custGeom>
              <a:avLst/>
              <a:gdLst/>
              <a:ahLst/>
              <a:cxnLst/>
              <a:rect l="l" t="t" r="r" b="b"/>
              <a:pathLst>
                <a:path w="1431925" h="179705">
                  <a:moveTo>
                    <a:pt x="1342135" y="0"/>
                  </a:moveTo>
                  <a:lnTo>
                    <a:pt x="89662" y="0"/>
                  </a:lnTo>
                  <a:lnTo>
                    <a:pt x="54756" y="7044"/>
                  </a:lnTo>
                  <a:lnTo>
                    <a:pt x="26257" y="26257"/>
                  </a:lnTo>
                  <a:lnTo>
                    <a:pt x="7044" y="54756"/>
                  </a:lnTo>
                  <a:lnTo>
                    <a:pt x="0" y="89662"/>
                  </a:lnTo>
                  <a:lnTo>
                    <a:pt x="7044" y="124587"/>
                  </a:lnTo>
                  <a:lnTo>
                    <a:pt x="26257" y="153130"/>
                  </a:lnTo>
                  <a:lnTo>
                    <a:pt x="54756" y="172386"/>
                  </a:lnTo>
                  <a:lnTo>
                    <a:pt x="89662" y="179450"/>
                  </a:lnTo>
                  <a:lnTo>
                    <a:pt x="1342135" y="179450"/>
                  </a:lnTo>
                  <a:lnTo>
                    <a:pt x="1377060" y="172386"/>
                  </a:lnTo>
                  <a:lnTo>
                    <a:pt x="1405604" y="153130"/>
                  </a:lnTo>
                  <a:lnTo>
                    <a:pt x="1424860" y="124587"/>
                  </a:lnTo>
                  <a:lnTo>
                    <a:pt x="1431925" y="89662"/>
                  </a:lnTo>
                  <a:lnTo>
                    <a:pt x="1424860" y="54756"/>
                  </a:lnTo>
                  <a:lnTo>
                    <a:pt x="1405604" y="26257"/>
                  </a:lnTo>
                  <a:lnTo>
                    <a:pt x="1377061" y="7044"/>
                  </a:lnTo>
                  <a:lnTo>
                    <a:pt x="134213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1"/>
            <p:cNvSpPr/>
            <p:nvPr/>
          </p:nvSpPr>
          <p:spPr>
            <a:xfrm>
              <a:off x="6973951" y="984250"/>
              <a:ext cx="728980" cy="179705"/>
            </a:xfrm>
            <a:custGeom>
              <a:avLst/>
              <a:gdLst/>
              <a:ahLst/>
              <a:cxnLst/>
              <a:rect l="l" t="t" r="r" b="b"/>
              <a:pathLst>
                <a:path w="728979" h="179705">
                  <a:moveTo>
                    <a:pt x="638937" y="0"/>
                  </a:moveTo>
                  <a:lnTo>
                    <a:pt x="89662" y="0"/>
                  </a:lnTo>
                  <a:lnTo>
                    <a:pt x="54756" y="7044"/>
                  </a:lnTo>
                  <a:lnTo>
                    <a:pt x="26257" y="26257"/>
                  </a:lnTo>
                  <a:lnTo>
                    <a:pt x="7044" y="54756"/>
                  </a:lnTo>
                  <a:lnTo>
                    <a:pt x="0" y="89662"/>
                  </a:lnTo>
                  <a:lnTo>
                    <a:pt x="7044" y="124587"/>
                  </a:lnTo>
                  <a:lnTo>
                    <a:pt x="26257" y="153130"/>
                  </a:lnTo>
                  <a:lnTo>
                    <a:pt x="54756" y="172386"/>
                  </a:lnTo>
                  <a:lnTo>
                    <a:pt x="89662" y="179450"/>
                  </a:lnTo>
                  <a:lnTo>
                    <a:pt x="638937" y="179450"/>
                  </a:lnTo>
                  <a:lnTo>
                    <a:pt x="673842" y="172386"/>
                  </a:lnTo>
                  <a:lnTo>
                    <a:pt x="702341" y="153130"/>
                  </a:lnTo>
                  <a:lnTo>
                    <a:pt x="721554" y="124587"/>
                  </a:lnTo>
                  <a:lnTo>
                    <a:pt x="728599" y="89662"/>
                  </a:lnTo>
                  <a:lnTo>
                    <a:pt x="721554" y="54756"/>
                  </a:lnTo>
                  <a:lnTo>
                    <a:pt x="702341" y="26257"/>
                  </a:lnTo>
                  <a:lnTo>
                    <a:pt x="673842" y="7044"/>
                  </a:lnTo>
                  <a:lnTo>
                    <a:pt x="63893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Заголовок 1"/>
          <p:cNvSpPr>
            <a:spLocks noGrp="1"/>
          </p:cNvSpPr>
          <p:nvPr>
            <p:ph type="title"/>
          </p:nvPr>
        </p:nvSpPr>
        <p:spPr>
          <a:xfrm>
            <a:off x="4920000" y="0"/>
            <a:ext cx="7272000" cy="72493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Коммунальная инфраструктура</a:t>
            </a:r>
          </a:p>
        </p:txBody>
      </p:sp>
      <p:sp>
        <p:nvSpPr>
          <p:cNvPr id="34" name="object 5"/>
          <p:cNvSpPr txBox="1"/>
          <p:nvPr/>
        </p:nvSpPr>
        <p:spPr>
          <a:xfrm>
            <a:off x="5375190" y="844942"/>
            <a:ext cx="1977081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ru-RU" sz="1400" b="1" spc="-33" dirty="0">
                <a:solidFill>
                  <a:srgbClr val="44536A"/>
                </a:solidFill>
                <a:latin typeface="Arial"/>
                <a:cs typeface="Arial"/>
              </a:rPr>
              <a:t>ЭЛЕКТРОСНАБЖЕНИЕ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5"/>
          <p:cNvSpPr txBox="1"/>
          <p:nvPr/>
        </p:nvSpPr>
        <p:spPr>
          <a:xfrm>
            <a:off x="1066800" y="853181"/>
            <a:ext cx="1977081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ru-RU" sz="1400" b="1" spc="-33" dirty="0">
                <a:solidFill>
                  <a:srgbClr val="44536A"/>
                </a:solidFill>
                <a:latin typeface="Arial"/>
                <a:cs typeface="Arial"/>
              </a:rPr>
              <a:t>ВОДОСНАБЖЕНИЕ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5"/>
          <p:cNvSpPr txBox="1"/>
          <p:nvPr/>
        </p:nvSpPr>
        <p:spPr>
          <a:xfrm>
            <a:off x="9411729" y="853181"/>
            <a:ext cx="1977081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ru-RU" sz="1400" b="1" spc="-33" dirty="0">
                <a:solidFill>
                  <a:srgbClr val="44536A"/>
                </a:solidFill>
                <a:latin typeface="Arial"/>
                <a:cs typeface="Arial"/>
              </a:rPr>
              <a:t>ГАЗОСНАБЖЕНИЕ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37"/>
          <p:cNvSpPr txBox="1"/>
          <p:nvPr/>
        </p:nvSpPr>
        <p:spPr>
          <a:xfrm>
            <a:off x="8896865" y="5086423"/>
            <a:ext cx="3138616" cy="15918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indent="-229441">
              <a:spcBef>
                <a:spcPts val="133"/>
              </a:spcBef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Услугами обеспечивают: Межрайонный центр технической эксплуатации телекоммуникаций г. Вольск ПАО «Ростелеком», Вольский почтампт филиал ФГУП Почта России</a:t>
            </a:r>
          </a:p>
          <a:p>
            <a:pPr marL="246374" indent="-229441">
              <a:spcBef>
                <a:spcPts val="133"/>
              </a:spcBef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700 таксофонов</a:t>
            </a:r>
          </a:p>
          <a:p>
            <a:pPr marL="246374" indent="-229441">
              <a:spcBef>
                <a:spcPts val="133"/>
              </a:spcBef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Услуги интернет и телевидения предоставляются по технологиям </a:t>
            </a:r>
            <a:r>
              <a:rPr lang="en-US" sz="900" spc="-13" dirty="0">
                <a:latin typeface="Century Gothic" pitchFamily="34" charset="0"/>
                <a:cs typeface="Microsoft Sans Serif"/>
              </a:rPr>
              <a:t>FTTB (</a:t>
            </a:r>
            <a:r>
              <a:rPr lang="ru-RU" sz="900" spc="-13" dirty="0">
                <a:latin typeface="Century Gothic" pitchFamily="34" charset="0"/>
                <a:cs typeface="Microsoft Sans Serif"/>
              </a:rPr>
              <a:t>до 200Мбит/с ) и </a:t>
            </a:r>
            <a:r>
              <a:rPr lang="en-US" sz="900" spc="-13" dirty="0">
                <a:latin typeface="Century Gothic" pitchFamily="34" charset="0"/>
                <a:cs typeface="Microsoft Sans Serif"/>
              </a:rPr>
              <a:t>GPON</a:t>
            </a:r>
            <a:r>
              <a:rPr lang="ru-RU" sz="900" spc="-13" dirty="0">
                <a:latin typeface="Century Gothic" pitchFamily="34" charset="0"/>
                <a:cs typeface="Microsoft Sans Serif"/>
              </a:rPr>
              <a:t>  ( до 1 Гбит/с)</a:t>
            </a:r>
          </a:p>
          <a:p>
            <a:pPr marL="246374" indent="-229441">
              <a:spcBef>
                <a:spcPts val="133"/>
              </a:spcBef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В  сельских поселениях по технологии </a:t>
            </a:r>
            <a:r>
              <a:rPr lang="en-US" sz="900" spc="-13" dirty="0">
                <a:latin typeface="Century Gothic" pitchFamily="34" charset="0"/>
                <a:cs typeface="Microsoft Sans Serif"/>
              </a:rPr>
              <a:t>ADSL (</a:t>
            </a:r>
            <a:r>
              <a:rPr lang="ru-RU" sz="900" spc="-13" dirty="0">
                <a:latin typeface="Century Gothic" pitchFamily="34" charset="0"/>
                <a:cs typeface="Microsoft Sans Serif"/>
              </a:rPr>
              <a:t>до 8 Мбит/с</a:t>
            </a:r>
            <a:r>
              <a:rPr lang="en-US" sz="900" spc="-13" dirty="0">
                <a:latin typeface="Century Gothic" pitchFamily="34" charset="0"/>
                <a:cs typeface="Microsoft Sans Serif"/>
              </a:rPr>
              <a:t>)</a:t>
            </a:r>
            <a:endParaRPr lang="ru-RU" sz="900" spc="-13" dirty="0">
              <a:latin typeface="Century Gothic" pitchFamily="34" charset="0"/>
              <a:cs typeface="Microsoft Sans Serif"/>
            </a:endParaRPr>
          </a:p>
          <a:p>
            <a:pPr marL="246374" indent="-229441">
              <a:spcBef>
                <a:spcPts val="133"/>
              </a:spcBef>
              <a:buChar char="•"/>
              <a:tabLst>
                <a:tab pos="246374" algn="l"/>
              </a:tabLst>
            </a:pPr>
            <a:r>
              <a:rPr lang="ru-RU" sz="900" spc="-13" dirty="0">
                <a:latin typeface="Century Gothic" pitchFamily="34" charset="0"/>
                <a:cs typeface="Microsoft Sans Serif"/>
              </a:rPr>
              <a:t>Работает система обзорного видеонаблюдения</a:t>
            </a:r>
            <a:endParaRPr sz="900">
              <a:latin typeface="Century Gothic" pitchFamily="34" charset="0"/>
              <a:cs typeface="Microsoft Sans Serif"/>
            </a:endParaRPr>
          </a:p>
        </p:txBody>
      </p:sp>
      <p:sp>
        <p:nvSpPr>
          <p:cNvPr id="44" name="object 5"/>
          <p:cNvSpPr txBox="1"/>
          <p:nvPr/>
        </p:nvSpPr>
        <p:spPr>
          <a:xfrm>
            <a:off x="9053384" y="4486067"/>
            <a:ext cx="2965621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ru-RU" sz="1400" b="1" spc="-33" dirty="0">
                <a:solidFill>
                  <a:srgbClr val="44536A"/>
                </a:solidFill>
                <a:latin typeface="Arial"/>
                <a:cs typeface="Arial"/>
              </a:rPr>
              <a:t>СВЯЗЬ И ТЕЛЕКОММУНИКАЦИИ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19"/>
          <p:cNvGrpSpPr/>
          <p:nvPr/>
        </p:nvGrpSpPr>
        <p:grpSpPr>
          <a:xfrm>
            <a:off x="9115168" y="4751628"/>
            <a:ext cx="2957383" cy="239607"/>
            <a:chOff x="6973951" y="984250"/>
            <a:chExt cx="1431925" cy="179705"/>
          </a:xfrm>
          <a:solidFill>
            <a:schemeClr val="bg2">
              <a:lumMod val="75000"/>
            </a:schemeClr>
          </a:solidFill>
        </p:grpSpPr>
        <p:sp>
          <p:nvSpPr>
            <p:cNvPr id="46" name="object 20"/>
            <p:cNvSpPr/>
            <p:nvPr/>
          </p:nvSpPr>
          <p:spPr>
            <a:xfrm>
              <a:off x="6973951" y="984250"/>
              <a:ext cx="1431925" cy="179705"/>
            </a:xfrm>
            <a:custGeom>
              <a:avLst/>
              <a:gdLst/>
              <a:ahLst/>
              <a:cxnLst/>
              <a:rect l="l" t="t" r="r" b="b"/>
              <a:pathLst>
                <a:path w="1431925" h="179705">
                  <a:moveTo>
                    <a:pt x="1342135" y="0"/>
                  </a:moveTo>
                  <a:lnTo>
                    <a:pt x="89662" y="0"/>
                  </a:lnTo>
                  <a:lnTo>
                    <a:pt x="54756" y="7044"/>
                  </a:lnTo>
                  <a:lnTo>
                    <a:pt x="26257" y="26257"/>
                  </a:lnTo>
                  <a:lnTo>
                    <a:pt x="7044" y="54756"/>
                  </a:lnTo>
                  <a:lnTo>
                    <a:pt x="0" y="89662"/>
                  </a:lnTo>
                  <a:lnTo>
                    <a:pt x="7044" y="124587"/>
                  </a:lnTo>
                  <a:lnTo>
                    <a:pt x="26257" y="153130"/>
                  </a:lnTo>
                  <a:lnTo>
                    <a:pt x="54756" y="172386"/>
                  </a:lnTo>
                  <a:lnTo>
                    <a:pt x="89662" y="179450"/>
                  </a:lnTo>
                  <a:lnTo>
                    <a:pt x="1342135" y="179450"/>
                  </a:lnTo>
                  <a:lnTo>
                    <a:pt x="1377060" y="172386"/>
                  </a:lnTo>
                  <a:lnTo>
                    <a:pt x="1405604" y="153130"/>
                  </a:lnTo>
                  <a:lnTo>
                    <a:pt x="1424860" y="124587"/>
                  </a:lnTo>
                  <a:lnTo>
                    <a:pt x="1431925" y="89662"/>
                  </a:lnTo>
                  <a:lnTo>
                    <a:pt x="1424860" y="54756"/>
                  </a:lnTo>
                  <a:lnTo>
                    <a:pt x="1405604" y="26257"/>
                  </a:lnTo>
                  <a:lnTo>
                    <a:pt x="1377061" y="7044"/>
                  </a:lnTo>
                  <a:lnTo>
                    <a:pt x="134213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21"/>
            <p:cNvSpPr/>
            <p:nvPr/>
          </p:nvSpPr>
          <p:spPr>
            <a:xfrm>
              <a:off x="6973951" y="984250"/>
              <a:ext cx="728980" cy="179705"/>
            </a:xfrm>
            <a:custGeom>
              <a:avLst/>
              <a:gdLst/>
              <a:ahLst/>
              <a:cxnLst/>
              <a:rect l="l" t="t" r="r" b="b"/>
              <a:pathLst>
                <a:path w="728979" h="179705">
                  <a:moveTo>
                    <a:pt x="638937" y="0"/>
                  </a:moveTo>
                  <a:lnTo>
                    <a:pt x="89662" y="0"/>
                  </a:lnTo>
                  <a:lnTo>
                    <a:pt x="54756" y="7044"/>
                  </a:lnTo>
                  <a:lnTo>
                    <a:pt x="26257" y="26257"/>
                  </a:lnTo>
                  <a:lnTo>
                    <a:pt x="7044" y="54756"/>
                  </a:lnTo>
                  <a:lnTo>
                    <a:pt x="0" y="89662"/>
                  </a:lnTo>
                  <a:lnTo>
                    <a:pt x="7044" y="124587"/>
                  </a:lnTo>
                  <a:lnTo>
                    <a:pt x="26257" y="153130"/>
                  </a:lnTo>
                  <a:lnTo>
                    <a:pt x="54756" y="172386"/>
                  </a:lnTo>
                  <a:lnTo>
                    <a:pt x="89662" y="179450"/>
                  </a:lnTo>
                  <a:lnTo>
                    <a:pt x="638937" y="179450"/>
                  </a:lnTo>
                  <a:lnTo>
                    <a:pt x="673842" y="172386"/>
                  </a:lnTo>
                  <a:lnTo>
                    <a:pt x="702341" y="153130"/>
                  </a:lnTo>
                  <a:lnTo>
                    <a:pt x="721554" y="124587"/>
                  </a:lnTo>
                  <a:lnTo>
                    <a:pt x="728599" y="89662"/>
                  </a:lnTo>
                  <a:lnTo>
                    <a:pt x="721554" y="54756"/>
                  </a:lnTo>
                  <a:lnTo>
                    <a:pt x="702341" y="26257"/>
                  </a:lnTo>
                  <a:lnTo>
                    <a:pt x="673842" y="7044"/>
                  </a:lnTo>
                  <a:lnTo>
                    <a:pt x="63893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BBD751FF-5508-34A2-45F8-2F730A0E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E0B88F94-8EE9-D432-03B7-2C87176C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920000" y="0"/>
            <a:ext cx="7272000" cy="848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Образование и кадры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3315294"/>
              </p:ext>
            </p:extLst>
          </p:nvPr>
        </p:nvGraphicFramePr>
        <p:xfrm>
          <a:off x="576648" y="715038"/>
          <a:ext cx="5008607" cy="588841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032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03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050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1254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Наименование образовательной организации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Кол-во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</a:rPr>
                        <a:t> обучающихся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Направления подготовки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6376">
                <a:tc>
                  <a:txBody>
                    <a:bodyPr/>
                    <a:lstStyle/>
                    <a:p>
                      <a:r>
                        <a:rPr lang="ru-RU" sz="1100" dirty="0"/>
                        <a:t>ГАПОУ СО «Вольский педагогический колледж им. Ф.И. Панферова»</a:t>
                      </a:r>
                      <a:endParaRPr lang="ru-RU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707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Преподаватель</a:t>
                      </a:r>
                    </a:p>
                    <a:p>
                      <a:pPr algn="l"/>
                      <a:r>
                        <a:rPr lang="ru-RU" sz="1100" dirty="0"/>
                        <a:t>Воспитатель</a:t>
                      </a:r>
                    </a:p>
                    <a:p>
                      <a:pPr algn="l"/>
                      <a:r>
                        <a:rPr lang="ru-RU" sz="1100" dirty="0"/>
                        <a:t>Программист</a:t>
                      </a:r>
                    </a:p>
                    <a:p>
                      <a:pPr algn="l"/>
                      <a:r>
                        <a:rPr lang="ru-RU" sz="1100" dirty="0"/>
                        <a:t>Юрист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14616">
                <a:tc>
                  <a:txBody>
                    <a:bodyPr/>
                    <a:lstStyle/>
                    <a:p>
                      <a:r>
                        <a:rPr lang="ru-RU" sz="1100" dirty="0"/>
                        <a:t>ГАПОУ СО «Вольский технологический колледж»</a:t>
                      </a:r>
                      <a:endParaRPr lang="ru-RU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1031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Техник</a:t>
                      </a:r>
                    </a:p>
                    <a:p>
                      <a:pPr algn="l"/>
                      <a:r>
                        <a:rPr lang="ru-RU" sz="1100" dirty="0"/>
                        <a:t>Техник-технолог</a:t>
                      </a:r>
                    </a:p>
                    <a:p>
                      <a:pPr algn="l"/>
                      <a:r>
                        <a:rPr lang="ru-RU" sz="1100" dirty="0"/>
                        <a:t>Администратор гостиниц</a:t>
                      </a:r>
                    </a:p>
                    <a:p>
                      <a:pPr algn="l"/>
                      <a:r>
                        <a:rPr lang="ru-RU" sz="1100" dirty="0"/>
                        <a:t>Менеджер гостиничного бизнеса</a:t>
                      </a:r>
                    </a:p>
                    <a:p>
                      <a:pPr algn="l"/>
                      <a:r>
                        <a:rPr lang="ru-RU" sz="1100" dirty="0"/>
                        <a:t>Специалист банковского дела</a:t>
                      </a:r>
                    </a:p>
                    <a:p>
                      <a:pPr algn="l"/>
                      <a:r>
                        <a:rPr lang="ru-RU" sz="1100" dirty="0"/>
                        <a:t>Программист</a:t>
                      </a:r>
                    </a:p>
                    <a:p>
                      <a:pPr algn="l"/>
                      <a:r>
                        <a:rPr lang="ru-RU" sz="1100" dirty="0"/>
                        <a:t>Бухгалтер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9027">
                <a:tc>
                  <a:txBody>
                    <a:bodyPr/>
                    <a:lstStyle/>
                    <a:p>
                      <a:r>
                        <a:rPr lang="ru-RU" sz="1100" dirty="0"/>
                        <a:t>ГАОУ СПО «Вольский медицинский колледж им. З.И. Маресевой»</a:t>
                      </a:r>
                      <a:endParaRPr lang="ru-RU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415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Фельдшер</a:t>
                      </a:r>
                    </a:p>
                    <a:p>
                      <a:pPr algn="l"/>
                      <a:r>
                        <a:rPr lang="ru-RU" sz="1100" dirty="0"/>
                        <a:t>Медицинская сестра </a:t>
                      </a:r>
                    </a:p>
                    <a:p>
                      <a:pPr algn="l"/>
                      <a:r>
                        <a:rPr lang="ru-RU" sz="1100" dirty="0"/>
                        <a:t>Фармацевт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4357">
                <a:tc>
                  <a:txBody>
                    <a:bodyPr/>
                    <a:lstStyle/>
                    <a:p>
                      <a:r>
                        <a:rPr lang="ru-RU" sz="1100" dirty="0"/>
                        <a:t>Вольский филиал ГАПОУ  СО «Базарнокарабулакский техникум агробизнеса»</a:t>
                      </a:r>
                      <a:endParaRPr lang="ru-RU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100" dirty="0"/>
                    </a:p>
                    <a:p>
                      <a:pPr algn="l"/>
                      <a:r>
                        <a:rPr lang="ru-RU" sz="1100" dirty="0"/>
                        <a:t>332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Ветеринар</a:t>
                      </a:r>
                    </a:p>
                    <a:p>
                      <a:pPr algn="l"/>
                      <a:r>
                        <a:rPr lang="ru-RU" sz="1100" dirty="0"/>
                        <a:t>Техник-механик в сельском хозяйстве</a:t>
                      </a:r>
                    </a:p>
                    <a:p>
                      <a:pPr algn="l"/>
                      <a:r>
                        <a:rPr lang="ru-RU" sz="1100" dirty="0"/>
                        <a:t>Автомеханик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0789">
                <a:tc>
                  <a:txBody>
                    <a:bodyPr/>
                    <a:lstStyle/>
                    <a:p>
                      <a:r>
                        <a:rPr lang="ru-RU" sz="1100" dirty="0"/>
                        <a:t>Филиал ГПОУ «Саратовский областной колледж искусств» в г.Вольске</a:t>
                      </a:r>
                      <a:endParaRPr lang="ru-RU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148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Дирижер</a:t>
                      </a:r>
                    </a:p>
                    <a:p>
                      <a:pPr algn="l"/>
                      <a:r>
                        <a:rPr lang="ru-RU" sz="1100" dirty="0"/>
                        <a:t>Актер</a:t>
                      </a:r>
                    </a:p>
                    <a:p>
                      <a:pPr algn="l"/>
                      <a:r>
                        <a:rPr lang="ru-RU" sz="1100" dirty="0"/>
                        <a:t>Музыкант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3680">
                <a:tc>
                  <a:txBody>
                    <a:bodyPr/>
                    <a:lstStyle/>
                    <a:p>
                      <a:r>
                        <a:rPr lang="ru-RU" sz="1100" dirty="0"/>
                        <a:t>Военная Академия Материально-технического обеспечения имени генерала армии</a:t>
                      </a:r>
                    </a:p>
                    <a:p>
                      <a:r>
                        <a:rPr lang="ru-RU" sz="1100" dirty="0"/>
                        <a:t> А.В. Хрулёва</a:t>
                      </a:r>
                      <a:endParaRPr lang="ru-RU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1000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Офицеры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3051543277"/>
              </p:ext>
            </p:extLst>
          </p:nvPr>
        </p:nvGraphicFramePr>
        <p:xfrm>
          <a:off x="5321643" y="1339736"/>
          <a:ext cx="6870357" cy="527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B6CE374F-C52A-B6D0-FE59-D64AB319D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D00AF8D-2125-B35D-CE88-FB42C706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5748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3601" y="4896"/>
            <a:ext cx="72720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Социальная инфраструктура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12379731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8405789" y="1510319"/>
            <a:ext cx="0" cy="161469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405789" y="3125011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405789" y="2217981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407683" y="2640226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405789" y="1510319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84726" y="799758"/>
            <a:ext cx="3607274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94 объекта культурного наследия</a:t>
            </a:r>
          </a:p>
          <a:p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58 учреждений культуры и искусства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>
              <a:buAutoNum type="arabicPlain"/>
            </a:pP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краеведческий музей (  6 структурных подразделений ) – один из старейших и крупнейших муниципальных музеев</a:t>
            </a:r>
          </a:p>
          <a:p>
            <a:pPr marL="228600" indent="-228600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 драматический театр,  1 кинотеатр и 1 кинозал</a:t>
            </a:r>
          </a:p>
          <a:p>
            <a:pPr marL="228600" indent="-228600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3 школы искусств, 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30 библиотек ( 7 городских и  21 сельская)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>
              <a:buAutoNum type="arabicPlain" startAt="3"/>
            </a:pP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Городских Дома культуры,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23 сельских Дома культуры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8304028" y="2217981"/>
            <a:ext cx="101761" cy="163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67" y="990124"/>
            <a:ext cx="3223935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7 медицинских учреждений и 3 ведомственных учреждения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200 врачей и 1000 медперсонала среднего звена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Обслуживают 59 населенных пунктов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40 </a:t>
            </a:r>
            <a:r>
              <a:rPr lang="ru-RU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студентов-целевиков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обучаются в СГМУ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 сельской местности: 2 участковые больницы, 4 врачебные амбулатории и </a:t>
            </a:r>
          </a:p>
          <a:p>
            <a:pPr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27 </a:t>
            </a:r>
            <a:r>
              <a:rPr lang="ru-RU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ФАПов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3772234" y="1510319"/>
            <a:ext cx="160" cy="129257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3758262" y="2316850"/>
            <a:ext cx="115893" cy="2449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646237" y="2802892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646397" y="1895862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646397" y="2317665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646397" y="1510319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89467" y="3566279"/>
            <a:ext cx="32094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52 образовательных учреждения: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26 дошкольных</a:t>
            </a:r>
          </a:p>
          <a:p>
            <a:pPr algn="r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24 общеобразовательных</a:t>
            </a:r>
          </a:p>
          <a:p>
            <a:pPr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 дополнительного образования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 algn="r">
              <a:buAutoNum type="arabicPlain" startAt="6"/>
            </a:pP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учреждений профессионального образования</a:t>
            </a:r>
          </a:p>
          <a:p>
            <a:pPr marL="228600" indent="-228600" algn="r">
              <a:buAutoNum type="arabicPlain" startAt="6"/>
            </a:pPr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 algn="r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3 филиала учреждений высшего образо</a:t>
            </a:r>
            <a:r>
              <a:rPr lang="ru-RU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вания </a:t>
            </a: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H="1">
            <a:off x="3784025" y="4033925"/>
            <a:ext cx="160" cy="129257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3770053" y="4841271"/>
            <a:ext cx="100406" cy="163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658028" y="5326498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658188" y="4841271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658188" y="4033925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8458201" y="3518624"/>
            <a:ext cx="3564466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 спортивная школа: </a:t>
            </a:r>
          </a:p>
          <a:p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обучение  12 видов спорта</a:t>
            </a:r>
          </a:p>
          <a:p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3 стадиона</a:t>
            </a:r>
          </a:p>
          <a:p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50 спортивных залов, 8 сооружений </a:t>
            </a:r>
            <a:r>
              <a:rPr lang="ru-RU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д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/стрелковых видов</a:t>
            </a:r>
          </a:p>
          <a:p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>
              <a:buAutoNum type="arabicPlain" startAt="3"/>
            </a:pP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плавательных бассейна,  1 ледовый  дворец</a:t>
            </a:r>
          </a:p>
          <a:p>
            <a:pPr marL="228600" indent="-228600">
              <a:buAutoNum type="arabicPlain" startAt="3"/>
            </a:pPr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54 плоскостных спортсооружения</a:t>
            </a:r>
          </a:p>
          <a:p>
            <a:pPr marL="228600" indent="-228600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 горнолыжный комплекс, 5 ледовых коробок</a:t>
            </a:r>
          </a:p>
          <a:p>
            <a:pPr marL="228600" indent="-228600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228600" indent="-228600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1 теннисный корт,  7 тренажерных залов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sp>
        <p:nvSpPr>
          <p:cNvPr id="43012" name="AutoShape 4" descr="https://www.svgrepo.com/show/116642/old-monument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https://www.svgrepo.com/show/116642/old-monument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9565EDD6-5F7D-78C7-CE37-AFBFBA5F7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02542E02-7708-8BC4-B9BB-8942695D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199" y="6348941"/>
            <a:ext cx="533400" cy="365125"/>
          </a:xfrm>
        </p:spPr>
        <p:txBody>
          <a:bodyPr/>
          <a:lstStyle/>
          <a:p>
            <a:fld id="{D54E9EE6-A2B7-4BAD-A531-75EA5ABAC383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304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1769296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географическое расположение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3098517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население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4809869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административно-территориальное 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деление 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7423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полезные ископаемые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9630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водные ресурсы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749310" y="1640577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карта туристического потенциала </a:t>
            </a:r>
            <a:r>
              <a:rPr lang="x-none" sz="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11</a:t>
            </a:r>
            <a:endParaRPr lang="x-none" sz="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=""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698641" y="1651379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лесные ресурсы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09</a:t>
            </a: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134197" y="1640577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туристический потенциал</a:t>
            </a:r>
            <a:r>
              <a:rPr lang="x-none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10</a:t>
            </a: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1769295" y="1634689"/>
            <a:ext cx="860332" cy="29053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земельные ресурсы 08</a:t>
            </a:r>
            <a:endParaRPr lang="x-none" sz="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8921683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туристического потока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1769296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турпоток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4020179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 туристического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интереса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5490450" y="2010845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музейный квартал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6704710" y="2010845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транспортная инфраструктура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8988903" y="2010845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коммунальная инфраструктура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hlinkClick r:id="rId17" action="ppaction://hlinksldjump"/>
            <a:extLst>
              <a:ext uri="{FF2B5EF4-FFF2-40B4-BE49-F238E27FC236}">
                <a16:creationId xmlns=""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1769296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образование и кадры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8" action="ppaction://hlinksldjump"/>
            <a:extLst>
              <a:ext uri="{FF2B5EF4-FFF2-40B4-BE49-F238E27FC236}">
                <a16:creationId xmlns=""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5754129" y="2372660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itchFamily="34" charset="0"/>
                <a:cs typeface="Times New Roman" pitchFamily="18" charset="0"/>
              </a:rPr>
              <a:t>динамика основных социально-экономических показателей 20 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3939024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hlinkClick r:id="rId20" action="ppaction://hlinksldjump"/>
            <a:extLst>
              <a:ext uri="{FF2B5EF4-FFF2-40B4-BE49-F238E27FC236}">
                <a16:creationId xmlns="" xmlns:a16="http://schemas.microsoft.com/office/drawing/2014/main" id="{2C2C6496-E405-0572-3A2E-0622CDBB04B7}"/>
              </a:ext>
            </a:extLst>
          </p:cNvPr>
          <p:cNvSpPr/>
          <p:nvPr/>
        </p:nvSpPr>
        <p:spPr>
          <a:xfrm>
            <a:off x="9181305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з</a:t>
            </a:r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аработная плата. 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Рынок труда </a:t>
            </a:r>
            <a:r>
              <a:rPr lang="x-none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21" action="ppaction://hlinksldjump"/>
            <a:extLst>
              <a:ext uri="{FF2B5EF4-FFF2-40B4-BE49-F238E27FC236}">
                <a16:creationId xmlns=""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3695258" y="2748230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с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истемообразующие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предприятия</a:t>
            </a:r>
          </a:p>
          <a:p>
            <a:pPr algn="ctr"/>
            <a:r>
              <a:rPr lang="x-none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</a:t>
            </a:r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r>
            <a:endParaRPr lang="x-none" sz="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22" action="ppaction://hlinksldjump"/>
            <a:extLst>
              <a:ext uri="{FF2B5EF4-FFF2-40B4-BE49-F238E27FC236}">
                <a16:creationId xmlns=""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6517357" y="2747210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промышленность</a:t>
            </a:r>
            <a:r>
              <a:rPr lang="x-none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</a:t>
            </a:r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</a:t>
            </a:r>
            <a:endParaRPr lang="x-none" sz="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hlinkClick r:id="rId23" action="ppaction://hlinksldjump"/>
            <a:extLst>
              <a:ext uri="{FF2B5EF4-FFF2-40B4-BE49-F238E27FC236}">
                <a16:creationId xmlns="" xmlns:a16="http://schemas.microsoft.com/office/drawing/2014/main" id="{323669C7-2326-A142-CBA6-D9335D6EB948}"/>
              </a:ext>
            </a:extLst>
          </p:cNvPr>
          <p:cNvSpPr/>
          <p:nvPr/>
        </p:nvSpPr>
        <p:spPr>
          <a:xfrm>
            <a:off x="8443321" y="2747191"/>
            <a:ext cx="247967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приоритетные инвестиционные ниши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26, 28</a:t>
            </a:r>
            <a:endParaRPr lang="x-none" sz="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24" action="ppaction://hlinksldjump"/>
            <a:extLst>
              <a:ext uri="{FF2B5EF4-FFF2-40B4-BE49-F238E27FC236}">
                <a16:creationId xmlns=""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1769295" y="3126747"/>
            <a:ext cx="322603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преимущества территории по развитию ниш</a:t>
            </a:r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27</a:t>
            </a:r>
            <a:endParaRPr lang="ru-RU" sz="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5" action="ppaction://hlinksldjump"/>
            <a:extLst>
              <a:ext uri="{FF2B5EF4-FFF2-40B4-BE49-F238E27FC236}">
                <a16:creationId xmlns=""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5235569" y="312465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виды туризма 29</a:t>
            </a:r>
            <a:endParaRPr lang="x-none" sz="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rId26" action="ppaction://hlinksldjump"/>
            <a:extLst>
              <a:ext uri="{FF2B5EF4-FFF2-40B4-BE49-F238E27FC236}">
                <a16:creationId xmlns=""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985000" y="3124655"/>
            <a:ext cx="3924817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интерактивная карта свободных инвестиционных площадок</a:t>
            </a:r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30</a:t>
            </a:r>
            <a:endParaRPr lang="ru-RU" sz="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Скругленный прямоугольник 35">
            <a:hlinkClick r:id="rId27" action="ppaction://hlinksldjump"/>
            <a:extLst>
              <a:ext uri="{FF2B5EF4-FFF2-40B4-BE49-F238E27FC236}">
                <a16:creationId xmlns=""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1769295" y="3505987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реализуемые инвестиционные проекты 35</a:t>
            </a:r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Скругленный прямоугольник 36">
            <a:hlinkClick r:id="rId26" action="ppaction://hlinksldjump"/>
            <a:extLst>
              <a:ext uri="{FF2B5EF4-FFF2-40B4-BE49-F238E27FC236}">
                <a16:creationId xmlns=""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9929212" y="4298587"/>
            <a:ext cx="980605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hlinkClick r:id="rId28" action="ppaction://hlinksldjump"/>
            <a:extLst>
              <a:ext uri="{FF2B5EF4-FFF2-40B4-BE49-F238E27FC236}">
                <a16:creationId xmlns=""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3503586" y="3501061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itchFamily="34" charset="0"/>
              </a:rPr>
              <a:t>планируемые инвестиционные проекты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RU" sz="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0" name="Скругленный прямоугольник 39">
            <a:hlinkClick r:id="rId25" action="ppaction://hlinksldjump"/>
            <a:extLst>
              <a:ext uri="{FF2B5EF4-FFF2-40B4-BE49-F238E27FC236}">
                <a16:creationId xmlns="" xmlns:a16="http://schemas.microsoft.com/office/drawing/2014/main" id="{215A5C00-A6ED-D713-CB2D-4E74F2712BBF}"/>
              </a:ext>
            </a:extLst>
          </p:cNvPr>
          <p:cNvSpPr/>
          <p:nvPr/>
        </p:nvSpPr>
        <p:spPr>
          <a:xfrm>
            <a:off x="9642856" y="3509973"/>
            <a:ext cx="12669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ТОП</a:t>
            </a:r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– инвестиционная идея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hlinkClick r:id="rId29" action="ppaction://hlinksldjump"/>
            <a:extLst>
              <a:ext uri="{FF2B5EF4-FFF2-40B4-BE49-F238E27FC236}">
                <a16:creationId xmlns=""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1769295" y="388554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инвестиционные идеи 44</a:t>
            </a:r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Скругленный прямоугольник 41">
            <a:hlinkClick r:id="" action="ppaction://noaction"/>
            <a:extLst>
              <a:ext uri="{FF2B5EF4-FFF2-40B4-BE49-F238E27FC236}">
                <a16:creationId xmlns="" xmlns:a16="http://schemas.microsoft.com/office/drawing/2014/main" id="{61103EC1-51AE-7FD0-C0E6-35CAAC3A4C4E}"/>
              </a:ext>
            </a:extLst>
          </p:cNvPr>
          <p:cNvSpPr/>
          <p:nvPr/>
        </p:nvSpPr>
        <p:spPr>
          <a:xfrm>
            <a:off x="3727093" y="3885543"/>
            <a:ext cx="22294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проблемы по развитию инвестиционного климата</a:t>
            </a:r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46</a:t>
            </a:r>
            <a:endParaRPr lang="ru-RU" sz="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Скругленный прямоугольник 42">
            <a:hlinkClick r:id="" action="ppaction://noaction"/>
            <a:extLst>
              <a:ext uri="{FF2B5EF4-FFF2-40B4-BE49-F238E27FC236}">
                <a16:creationId xmlns="" xmlns:a16="http://schemas.microsoft.com/office/drawing/2014/main" id="{0593AFA2-BF90-2F96-3CB2-2948DF223DED}"/>
              </a:ext>
            </a:extLst>
          </p:cNvPr>
          <p:cNvSpPr/>
          <p:nvPr/>
        </p:nvSpPr>
        <p:spPr>
          <a:xfrm>
            <a:off x="1769295" y="4298587"/>
            <a:ext cx="2495136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мероприятия по улучшению инвестиционного климата </a:t>
            </a:r>
            <a:r>
              <a:rPr lang="ru-RU" sz="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меры поддержки инвесторов  49</a:t>
            </a:r>
            <a:endParaRPr lang="ru-RU" sz="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hlinkClick r:id="" action="ppaction://noaction"/>
            <a:extLst>
              <a:ext uri="{FF2B5EF4-FFF2-40B4-BE49-F238E27FC236}">
                <a16:creationId xmlns="" xmlns:a16="http://schemas.microsoft.com/office/drawing/2014/main" id="{D43737C4-CC63-83B0-259F-CAC3A55C4F6E}"/>
              </a:ext>
            </a:extLst>
          </p:cNvPr>
          <p:cNvSpPr/>
          <p:nvPr/>
        </p:nvSpPr>
        <p:spPr>
          <a:xfrm>
            <a:off x="7783563" y="3875959"/>
            <a:ext cx="3126254" cy="28138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структура управления инвестиционной деятельностью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</a:t>
            </a:r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Скругленный прямоугольник 44">
            <a:hlinkClick r:id="" action="ppaction://noaction"/>
            <a:extLst>
              <a:ext uri="{FF2B5EF4-FFF2-40B4-BE49-F238E27FC236}">
                <a16:creationId xmlns="" xmlns:a16="http://schemas.microsoft.com/office/drawing/2014/main" id="{82B46855-0A56-8348-3E00-DFA19F7DCCA5}"/>
              </a:ext>
            </a:extLst>
          </p:cNvPr>
          <p:cNvSpPr/>
          <p:nvPr/>
        </p:nvSpPr>
        <p:spPr>
          <a:xfrm>
            <a:off x="6055690" y="3883502"/>
            <a:ext cx="16155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SWOT-</a:t>
            </a:r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анализ 47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2975" y="6607262"/>
            <a:ext cx="727623" cy="123111"/>
          </a:xfrm>
        </p:spPr>
        <p:txBody>
          <a:bodyPr vert="horz" lIns="0" tIns="0" rIns="0" bIns="0" rtlCol="0" anchor="b"/>
          <a:lstStyle/>
          <a:p>
            <a:fld id="{F3749720-1430-DF46-8A1E-D768C54B98EF}" type="slidenum">
              <a:rPr lang="x-none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rId30" action="ppaction://hlinksldjump"/>
            <a:extLst>
              <a:ext uri="{FF2B5EF4-FFF2-40B4-BE49-F238E27FC236}">
                <a16:creationId xmlns=""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4439742" y="4308543"/>
            <a:ext cx="5357608" cy="28138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ea typeface="PT Astra Serif" panose="020A0603040505020204" pitchFamily="18" charset="-52"/>
              </a:rPr>
              <a:t>взаимодействие с федеральными и региональными институтами развития, профильными ведомствами по вопросам реализации инвестиционных проектов 50</a:t>
            </a:r>
          </a:p>
        </p:txBody>
      </p:sp>
      <p:sp>
        <p:nvSpPr>
          <p:cNvPr id="15" name="Скругленный прямоугольник 14">
            <a:hlinkClick r:id="rId31" action="ppaction://hlinksldjump"/>
            <a:extLst>
              <a:ext uri="{FF2B5EF4-FFF2-40B4-BE49-F238E27FC236}">
                <a16:creationId xmlns=""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1769295" y="2747191"/>
            <a:ext cx="1841976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б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юджет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346895" y="233352"/>
            <a:ext cx="97266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0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ВОЛЬСКОГО МУНИЦИПАЛЬНОГО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САРАТОВСКОЙ ОБЛАСТИ</a:t>
            </a:r>
            <a:endParaRPr lang="x-none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6">
            <a:extLst>
              <a:ext uri="{FF2B5EF4-FFF2-40B4-BE49-F238E27FC236}">
                <a16:creationId xmlns="" xmlns:a16="http://schemas.microsoft.com/office/drawing/2014/main" id="{16F662AF-ABDD-0FCA-97A8-9DAA70F7C57E}"/>
              </a:ext>
            </a:extLst>
          </p:cNvPr>
          <p:cNvSpPr/>
          <p:nvPr/>
        </p:nvSpPr>
        <p:spPr>
          <a:xfrm>
            <a:off x="9480050" y="69419"/>
            <a:ext cx="2650418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САРАТОВСКАЯ ОБЛАСТЬ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EFF5D0E4-A982-0989-BE75-40FF102E7B05}"/>
              </a:ext>
            </a:extLst>
          </p:cNvPr>
          <p:cNvSpPr/>
          <p:nvPr/>
        </p:nvSpPr>
        <p:spPr>
          <a:xfrm>
            <a:off x="11234933" y="69419"/>
            <a:ext cx="895535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3" name="Picture 6" descr="https://sun6-23.userapi.com/s/v1/ig2/miv_3yrD8WTH_U-PThm8anGMjuMI63ovqBmlUeigpzBEFAYtL2be0Bb75xhBg9a5U2EYlQxUWLx-wJojDTMwGvxi.jpg?size=1866x1866&amp;quality=95&amp;crop=357,357,1866,1866&amp;ava=1">
            <a:extLst>
              <a:ext uri="{FF2B5EF4-FFF2-40B4-BE49-F238E27FC236}">
                <a16:creationId xmlns="" xmlns:a16="http://schemas.microsoft.com/office/drawing/2014/main" id="{4762C41D-45D1-49BA-CEE4-7F9F5F7FD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/>
          <a:srcRect l="11111" t="6273" r="13527" b="6561"/>
          <a:stretch>
            <a:fillRect/>
          </a:stretch>
        </p:blipFill>
        <p:spPr bwMode="auto">
          <a:xfrm>
            <a:off x="11371529" y="95228"/>
            <a:ext cx="622342" cy="676003"/>
          </a:xfrm>
          <a:prstGeom prst="rect">
            <a:avLst/>
          </a:prstGeom>
          <a:noFill/>
          <a:effectLst/>
        </p:spPr>
      </p:pic>
      <p:sp>
        <p:nvSpPr>
          <p:cNvPr id="48" name="Скругленный прямоугольник 26">
            <a:hlinkClick r:id="rId18" action="ppaction://hlinksldjump"/>
            <a:extLst>
              <a:ext uri="{FF2B5EF4-FFF2-40B4-BE49-F238E27FC236}">
                <a16:creationId xmlns="" xmlns:a16="http://schemas.microsoft.com/office/drawing/2014/main" id="{C545F006-0CDB-3576-A0BD-00D5220D04B8}"/>
              </a:ext>
            </a:extLst>
          </p:cNvPr>
          <p:cNvSpPr/>
          <p:nvPr/>
        </p:nvSpPr>
        <p:spPr>
          <a:xfrm>
            <a:off x="5338327" y="3496127"/>
            <a:ext cx="4200035" cy="2813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реализуемые и планируемые инвестиционные проекты социальной, коммунальной и инженерной инфраструктуры </a:t>
            </a:r>
            <a:r>
              <a:rPr lang="ru-RU" sz="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37</a:t>
            </a:r>
            <a:endParaRPr lang="ru-RU" sz="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4280" name="Picture 8" descr="Picture background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0" y="5037827"/>
            <a:ext cx="12191999" cy="1820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20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82985" y="0"/>
            <a:ext cx="7272000" cy="782595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Экономика 2023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9506466" y="5421274"/>
            <a:ext cx="1677136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2276866152"/>
              </p:ext>
            </p:extLst>
          </p:nvPr>
        </p:nvGraphicFramePr>
        <p:xfrm>
          <a:off x="1022180" y="1083276"/>
          <a:ext cx="3130378" cy="2092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124254" y="1791387"/>
            <a:ext cx="1474573" cy="1097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Arial" pitchFamily="34" charset="0"/>
              <a:ea typeface="+mn-ea"/>
              <a:cs typeface="Arial" pitchFamily="34" charset="0"/>
            </a:endParaRPr>
          </a:p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200" b="1" dirty="0">
                <a:solidFill>
                  <a:prstClr val="black"/>
                </a:solidFill>
                <a:latin typeface="Century Gothic" pitchFamily="34" charset="0"/>
              </a:rPr>
              <a:t>Объем</a:t>
            </a:r>
          </a:p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200" b="1" dirty="0">
                <a:solidFill>
                  <a:prstClr val="black"/>
                </a:solidFill>
                <a:latin typeface="Century Gothic" pitchFamily="34" charset="0"/>
              </a:rPr>
              <a:t> с/</a:t>
            </a:r>
            <a:r>
              <a:rPr lang="ru-RU" sz="1200" b="1" dirty="0" err="1">
                <a:solidFill>
                  <a:prstClr val="black"/>
                </a:solidFill>
                <a:latin typeface="Century Gothic" pitchFamily="34" charset="0"/>
              </a:rPr>
              <a:t>х</a:t>
            </a:r>
            <a:r>
              <a:rPr lang="ru-RU" sz="1200" b="1" dirty="0">
                <a:solidFill>
                  <a:prstClr val="black"/>
                </a:solidFill>
                <a:latin typeface="Century Gothic" pitchFamily="34" charset="0"/>
              </a:rPr>
              <a:t> </a:t>
            </a:r>
          </a:p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100" b="1" dirty="0">
                <a:solidFill>
                  <a:prstClr val="black"/>
                </a:solidFill>
                <a:latin typeface="Century Gothic" pitchFamily="34" charset="0"/>
              </a:rPr>
              <a:t>продукции</a:t>
            </a:r>
          </a:p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Century Gothic" pitchFamily="34" charset="0"/>
              </a:rPr>
              <a:t>4,7 млрд. руб. </a:t>
            </a:r>
          </a:p>
          <a:p>
            <a:endParaRPr lang="ru-RU" sz="1600" dirty="0">
              <a:latin typeface="Century Gothic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3595818" y="1657980"/>
            <a:ext cx="1474573" cy="1097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Arial" pitchFamily="34" charset="0"/>
              <a:ea typeface="+mn-ea"/>
              <a:cs typeface="Arial" pitchFamily="34" charset="0"/>
            </a:endParaRPr>
          </a:p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200" b="1" dirty="0">
                <a:solidFill>
                  <a:prstClr val="black"/>
                </a:solidFill>
                <a:latin typeface="Century Gothic" pitchFamily="34" charset="0"/>
              </a:rPr>
              <a:t>Объем промышленной продукции</a:t>
            </a:r>
          </a:p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Century Gothic" pitchFamily="34" charset="0"/>
              </a:rPr>
              <a:t>19,8 млрд. руб.</a:t>
            </a:r>
            <a:endParaRPr lang="ru-RU" sz="1600" dirty="0">
              <a:latin typeface="Century Gothic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59709" y="745755"/>
            <a:ext cx="1474573" cy="691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Arial" pitchFamily="34" charset="0"/>
              <a:ea typeface="+mn-ea"/>
              <a:cs typeface="Arial" pitchFamily="34" charset="0"/>
            </a:endParaRPr>
          </a:p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100" b="1" dirty="0">
                <a:solidFill>
                  <a:prstClr val="black"/>
                </a:solidFill>
                <a:latin typeface="Century Gothic" pitchFamily="34" charset="0"/>
              </a:rPr>
              <a:t>Товарооборот</a:t>
            </a:r>
          </a:p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2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Century Gothic" pitchFamily="34" charset="0"/>
              </a:rPr>
              <a:t>6,6 млрд. руб</a:t>
            </a:r>
            <a:r>
              <a:rPr lang="ru-RU" sz="1200" dirty="0">
                <a:solidFill>
                  <a:prstClr val="black"/>
                </a:solidFill>
                <a:latin typeface="Century Gothic" pitchFamily="34" charset="0"/>
              </a:rPr>
              <a:t>.</a:t>
            </a:r>
            <a:endParaRPr lang="ru-RU" sz="1600" dirty="0">
              <a:latin typeface="Century Gothic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="" xmlns:p14="http://schemas.microsoft.com/office/powerpoint/2010/main" val="234044578"/>
              </p:ext>
            </p:extLst>
          </p:nvPr>
        </p:nvGraphicFramePr>
        <p:xfrm>
          <a:off x="724929" y="3599935"/>
          <a:ext cx="3591696" cy="2875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6326660" y="3122143"/>
          <a:ext cx="4415481" cy="3402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663738526"/>
              </p:ext>
            </p:extLst>
          </p:nvPr>
        </p:nvGraphicFramePr>
        <p:xfrm>
          <a:off x="4802658" y="446726"/>
          <a:ext cx="7389341" cy="3501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5898289" y="1960605"/>
            <a:ext cx="617840" cy="395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42,8%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588B949F-03DB-4B37-78FE-DA357B769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AEEBB76-0B7D-6B97-77A5-7E2B406E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878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04369844"/>
              </p:ext>
            </p:extLst>
          </p:nvPr>
        </p:nvGraphicFramePr>
        <p:xfrm>
          <a:off x="66675" y="802647"/>
          <a:ext cx="3829050" cy="3601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135224504"/>
              </p:ext>
            </p:extLst>
          </p:nvPr>
        </p:nvGraphicFramePr>
        <p:xfrm>
          <a:off x="3628028" y="2933701"/>
          <a:ext cx="4277722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1463808697"/>
              </p:ext>
            </p:extLst>
          </p:nvPr>
        </p:nvGraphicFramePr>
        <p:xfrm>
          <a:off x="7724776" y="802647"/>
          <a:ext cx="470535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330823" y="134472"/>
            <a:ext cx="9861177" cy="381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Times New Roman" pitchFamily="18" charset="0"/>
              </a:rPr>
              <a:t>Динамика основных социально-экономических показателей 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1A554E2C-8FE9-27F3-62CE-ECBDCFEA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ADA0635-AF26-CE24-BFE7-CFF8971A4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1827243209"/>
              </p:ext>
            </p:extLst>
          </p:nvPr>
        </p:nvGraphicFramePr>
        <p:xfrm>
          <a:off x="0" y="2609850"/>
          <a:ext cx="4131856" cy="417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1673345289"/>
              </p:ext>
            </p:extLst>
          </p:nvPr>
        </p:nvGraphicFramePr>
        <p:xfrm>
          <a:off x="3885951" y="425824"/>
          <a:ext cx="4131857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1793520259"/>
              </p:ext>
            </p:extLst>
          </p:nvPr>
        </p:nvGraphicFramePr>
        <p:xfrm>
          <a:off x="7981950" y="2826268"/>
          <a:ext cx="4131857" cy="3993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330823" y="134472"/>
            <a:ext cx="9861177" cy="381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Times New Roman" pitchFamily="18" charset="0"/>
              </a:rPr>
              <a:t>Динамика основных социально-экономических показателей 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888EBC84-7EEA-F5A0-A981-07BCD374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B4843F7-8BA8-1152-032C-461FD20D7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4354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50934" y="211666"/>
            <a:ext cx="6841066" cy="516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Заработная плата</a:t>
            </a:r>
          </a:p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Рынок труда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42CC1D45-42C4-7D40-3335-E8264D77B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57480575"/>
              </p:ext>
            </p:extLst>
          </p:nvPr>
        </p:nvGraphicFramePr>
        <p:xfrm>
          <a:off x="658091" y="773810"/>
          <a:ext cx="6851842" cy="57420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90576">
                  <a:extLst>
                    <a:ext uri="{9D8B030D-6E8A-4147-A177-3AD203B41FA5}">
                      <a16:colId xmlns="" xmlns:a16="http://schemas.microsoft.com/office/drawing/2014/main" val="3029656609"/>
                    </a:ext>
                  </a:extLst>
                </a:gridCol>
                <a:gridCol w="1481666">
                  <a:extLst>
                    <a:ext uri="{9D8B030D-6E8A-4147-A177-3AD203B41FA5}">
                      <a16:colId xmlns="" xmlns:a16="http://schemas.microsoft.com/office/drawing/2014/main" val="676713896"/>
                    </a:ext>
                  </a:extLst>
                </a:gridCol>
                <a:gridCol w="1879600">
                  <a:extLst>
                    <a:ext uri="{9D8B030D-6E8A-4147-A177-3AD203B41FA5}">
                      <a16:colId xmlns="" xmlns:a16="http://schemas.microsoft.com/office/drawing/2014/main" val="891578951"/>
                    </a:ext>
                  </a:extLst>
                </a:gridCol>
              </a:tblGrid>
              <a:tr h="790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Виды экономической деятельности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Заработная плата за 2023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в % к уровню среднемесячной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з</a:t>
                      </a:r>
                      <a:r>
                        <a:rPr lang="ru-RU" sz="1400" u="none" strike="noStrike" dirty="0" smtClean="0">
                          <a:effectLst/>
                        </a:rPr>
                        <a:t>/пл. </a:t>
                      </a:r>
                      <a:r>
                        <a:rPr lang="ru-RU" sz="1400" u="none" strike="noStrike" dirty="0">
                          <a:effectLst/>
                        </a:rPr>
                        <a:t>по области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2810366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Всего: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42196,4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86,6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1998375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Сельское 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36755,7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0039600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Обрабатывающие производства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50838,8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89,7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8434595"/>
                  </a:ext>
                </a:extLst>
              </a:tr>
              <a:tr h="6329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Обеспечение электрической энергией, газом и паром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39672,8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5423446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Водоснабжение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26252,8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8917979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Строительство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83952,4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149,8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1788357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Торговля оптовая и розничная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37125,3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88,7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1053279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Транспортировка и хранение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61006,3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99,8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7944292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Деятельность гостиниц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30131,8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76,0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9265488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Деятельность в области информации и связи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50466,9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75,5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3201132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Деятельность финансовая и страховая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41505,2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1811981"/>
                  </a:ext>
                </a:extLst>
              </a:tr>
              <a:tr h="422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Деятельность по операциям с недвижимым имуществом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28588,2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88,6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7252568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Деятельность профессиональная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31186,4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41,8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2537227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Деятельность административная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26756,6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77,6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434986"/>
                  </a:ext>
                </a:extLst>
              </a:tr>
              <a:tr h="422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Государственное управление и обеспечение военной безопасности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42044,5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88,1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1730206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Образование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33 214,0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117,1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1636050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Деятельность в области здравоохранения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36655,4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90,0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3746293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Деятельность в области культуры, спорта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37888,9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100,2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1986434"/>
                  </a:ext>
                </a:extLst>
              </a:tr>
              <a:tr h="212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Предоставление прочих видов услуг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30 559,3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97,0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18" marR="2318" marT="231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05699786"/>
                  </a:ext>
                </a:extLst>
              </a:tr>
            </a:tbl>
          </a:graphicData>
        </a:graphic>
      </p:graphicFrame>
      <p:pic>
        <p:nvPicPr>
          <p:cNvPr id="3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E4F6E91B-BED6-D3CB-D517-2C1BABEA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C20F6DEB-FD70-0E07-3E0F-32D1B425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23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780867" y="787400"/>
          <a:ext cx="4190242" cy="179712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146550"/>
                <a:gridCol w="1043692"/>
              </a:tblGrid>
              <a:tr h="583674">
                <a:tc>
                  <a:txBody>
                    <a:bodyPr/>
                    <a:lstStyle/>
                    <a:p>
                      <a:pPr algn="l" fontAlgn="b"/>
                      <a:endParaRPr lang="ru-RU" sz="1200" u="none" strike="noStrike" dirty="0" smtClean="0"/>
                    </a:p>
                    <a:p>
                      <a:pPr algn="l" fontAlgn="b"/>
                      <a:r>
                        <a:rPr lang="ru-RU" sz="1200" u="none" strike="noStrike" dirty="0" smtClean="0"/>
                        <a:t>Количество безработных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8260" marR="8260" marT="826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/>
                        <a:t>271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8260" marR="8260" marT="8260" marB="0" anchor="ctr"/>
                </a:tc>
              </a:tr>
              <a:tr h="2968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/>
                        <a:t>Уровень безработицы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8260" marR="8260" marT="82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/>
                        <a:t>0,56 %</a:t>
                      </a:r>
                    </a:p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8260" marR="8260" marT="82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5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/>
                        <a:t>Уровень напряженности на рынке труда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8260" marR="8260" marT="826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/>
                        <a:t>0,21человек</a:t>
                      </a:r>
                    </a:p>
                    <a:p>
                      <a:pPr algn="l" fontAlgn="ctr"/>
                      <a:r>
                        <a:rPr lang="ru-RU" sz="1200" u="none" strike="noStrike" dirty="0" smtClean="0"/>
                        <a:t>на 1 вакансию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8260" marR="8260" marT="8260" marB="0" anchor="ctr"/>
                </a:tc>
              </a:tr>
              <a:tr h="3551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/>
                        <a:t>Количество</a:t>
                      </a:r>
                      <a:r>
                        <a:rPr lang="ru-RU" sz="1200" u="none" strike="noStrike" baseline="0" dirty="0" smtClean="0"/>
                        <a:t> вакансий</a:t>
                      </a:r>
                      <a:r>
                        <a:rPr lang="ru-RU" sz="1200" u="none" strike="noStrike" dirty="0"/>
                        <a:t/>
                      </a:r>
                      <a:br>
                        <a:rPr lang="ru-RU" sz="1200" u="none" strike="noStrike" dirty="0"/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8260" marR="8260" marT="82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/>
                        <a:t>1278 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8260" marR="8260" marT="826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1020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/>
        </p:nvGraphicFramePr>
        <p:xfrm>
          <a:off x="1481622" y="259440"/>
          <a:ext cx="3850211" cy="3192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1225836" y="3373577"/>
          <a:ext cx="4290391" cy="2749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6738074" y="613699"/>
          <a:ext cx="3855074" cy="2877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4648887" y="123567"/>
            <a:ext cx="7272000" cy="7414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Бюджет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3079919669"/>
              </p:ext>
            </p:extLst>
          </p:nvPr>
        </p:nvGraphicFramePr>
        <p:xfrm>
          <a:off x="4553968" y="3604287"/>
          <a:ext cx="6970143" cy="3519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6396061" y="3504732"/>
            <a:ext cx="2912034" cy="3142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Структура расходов бюджета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ACE0F9B4-5C6C-0C2E-B8C3-A3788EAA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2059A98-5E60-55DB-4A5A-64CE790C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461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920000" y="140043"/>
            <a:ext cx="7272000" cy="990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Системообразующие предприятия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783726" y="802046"/>
          <a:ext cx="7973096" cy="562334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3471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12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74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15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956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56808">
                <a:tc>
                  <a:txBody>
                    <a:bodyPr/>
                    <a:lstStyle/>
                    <a:p>
                      <a:pPr marL="36195" indent="-361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Наименование предприятия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-209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Отрасль и номенклатура </a:t>
                      </a:r>
                      <a:r>
                        <a:rPr lang="ru-RU" sz="1200" dirty="0">
                          <a:ln>
                            <a:noFill/>
                          </a:ln>
                        </a:rPr>
                        <a:t>основной</a:t>
                      </a:r>
                      <a:r>
                        <a:rPr lang="ru-RU" sz="1200" dirty="0"/>
                        <a:t> продукции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69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отгруженных товаров, </a:t>
                      </a:r>
                    </a:p>
                    <a:p>
                      <a:pPr marL="36195" indent="69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 руб. 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-311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Численность сотрудников, чел.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-146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Уровень загрузки производства, %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2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ООО «Холсим (Рус)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/>
                </a:tc>
                <a:tc>
                  <a:txBody>
                    <a:bodyPr/>
                    <a:lstStyle/>
                    <a:p>
                      <a:pPr marL="361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Производство цемента  - 23.51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9621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439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78%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10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АО «Волга Цемент»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Производство цемента, извести, гипса  - 23.51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5215,0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506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88%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2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ОАО «Гормолзавод Вольский»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Производство молока и молочной продукции- 10.51</a:t>
                      </a: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524,0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162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86%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10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ООО «Вольский кондитер-2»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Производство шоколада и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сахаристых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кондитерских изделий – 10.82.2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1139,0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206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100%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6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ООО «Плодовое - 2009»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Производство соковой продукции из овощей и фруктов – 10.32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entury Gothic" pitchFamily="34" charset="0"/>
                          <a:ea typeface="Calibri"/>
                          <a:cs typeface="Times New Roman"/>
                        </a:rPr>
                        <a:t>*</a:t>
                      </a:r>
                    </a:p>
                  </a:txBody>
                  <a:tcPr marL="53544" marR="53544" marT="0" marB="0" anchor="ctr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76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100%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210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ООО «Автотрасса»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Строительство автомобильных дорог и автомагистралей - 42.11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9576,9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511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100%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6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/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АО «Вольский механический завод»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Производство оружия и боеприпасов- 25.40</a:t>
                      </a: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*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*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/>
                </a:tc>
                <a:tc>
                  <a:txBody>
                    <a:bodyPr/>
                    <a:lstStyle/>
                    <a:p>
                      <a:pPr marL="36195" indent="3238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*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53544" marR="53544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199382398"/>
              </p:ext>
            </p:extLst>
          </p:nvPr>
        </p:nvGraphicFramePr>
        <p:xfrm>
          <a:off x="9199028" y="1284295"/>
          <a:ext cx="2852929" cy="4223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3B2329E8-04DB-51A5-ADDA-C29F8B180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6B3A322-3021-079E-9D68-E5CE61CE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4619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3601" y="4896"/>
            <a:ext cx="7272000" cy="99000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Промышленность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9506466" y="5421274"/>
            <a:ext cx="1677136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323089"/>
          <a:ext cx="6767906" cy="6172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6680074" y="3490898"/>
            <a:ext cx="5380121" cy="714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dirty="0">
                <a:latin typeface="Century Gothic" pitchFamily="34" charset="0"/>
                <a:ea typeface="+mn-ea"/>
                <a:cs typeface="Arial" pitchFamily="34" charset="0"/>
              </a:rPr>
              <a:t>Бренды Саратовской области – </a:t>
            </a:r>
          </a:p>
          <a:p>
            <a:r>
              <a:rPr lang="ru-RU" sz="1200" dirty="0">
                <a:latin typeface="Century Gothic" pitchFamily="34" charset="0"/>
                <a:ea typeface="+mn-ea"/>
                <a:cs typeface="Arial" pitchFamily="34" charset="0"/>
              </a:rPr>
              <a:t>производители цемента общероссийского уровня – системообразующие предприятия </a:t>
            </a:r>
          </a:p>
          <a:p>
            <a:endParaRPr lang="ru-RU" sz="1600" dirty="0">
              <a:latin typeface="Century Gothic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2" name="Содержимое 4"/>
          <p:cNvGraphicFramePr>
            <a:graphicFrameLocks/>
          </p:cNvGraphicFramePr>
          <p:nvPr/>
        </p:nvGraphicFramePr>
        <p:xfrm>
          <a:off x="6878597" y="985598"/>
          <a:ext cx="4753229" cy="2076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3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82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14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09105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Объем отгруженных товаров промышленного производства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19,8 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млрд. руб.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134,7 %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к 2022 г.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3617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Индекс промышленного производства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122,3 %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93,5%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2022 г.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3617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Выпущено цемента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2,3 млн. тонн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Century Gothic" pitchFamily="34" charset="0"/>
                          <a:cs typeface="Arial" pitchFamily="34" charset="0"/>
                        </a:rPr>
                        <a:t>112,6% к 2022 г.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5" descr="https://denisanikin.ru/wp-content/uploads/2013/05/IMG_8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2075" y="4357816"/>
            <a:ext cx="2484864" cy="166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https://www.hcvolga.com/content/files/catalog1/source/DJI_0786HDR11_15692298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60875" y="4366054"/>
            <a:ext cx="2449893" cy="1672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725382" y="6040509"/>
            <a:ext cx="2575137" cy="541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dirty="0">
                <a:latin typeface="Century Gothic" pitchFamily="34" charset="0"/>
                <a:ea typeface="+mn-ea"/>
                <a:cs typeface="Arial" pitchFamily="34" charset="0"/>
              </a:rPr>
              <a:t>ООО «Холсим (РУС)»</a:t>
            </a:r>
          </a:p>
          <a:p>
            <a:endParaRPr lang="ru-RU" sz="1600" dirty="0">
              <a:latin typeface="Century Gothic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9616863" y="6061103"/>
            <a:ext cx="2575137" cy="479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dirty="0">
                <a:latin typeface="Century Gothic" pitchFamily="34" charset="0"/>
                <a:ea typeface="+mn-ea"/>
                <a:cs typeface="Arial" pitchFamily="34" charset="0"/>
              </a:rPr>
              <a:t>АО «ВолгаЦемент» </a:t>
            </a:r>
          </a:p>
          <a:p>
            <a:endParaRPr lang="ru-RU" sz="1600" dirty="0">
              <a:latin typeface="Century Gothic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F976E25D-00B3-113B-A9EA-910E8D26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91066FA-0D0F-B83C-CE31-0FBAEF981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8784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1759" y="1094292"/>
            <a:ext cx="2447429" cy="58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ТУРИСТСКО-РЕКРЕАЦИОННАЯ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92843" y="1094292"/>
            <a:ext cx="2553730" cy="58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АГРОПРОМЫШЛЕННАЯ ПЕРЕРАБАТЫВАЮЩАЯ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21696" y="1094292"/>
            <a:ext cx="2284553" cy="58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СТРОЙИНДУСТРИЯ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68316" y="1094292"/>
            <a:ext cx="2197608" cy="58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ЛОГИСТИЧЕСКИЙ ЦЕНТР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1539830" y="1916354"/>
            <a:ext cx="230659" cy="24775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467988" y="1896342"/>
            <a:ext cx="230659" cy="24775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10279860" y="1896342"/>
            <a:ext cx="230659" cy="24775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419767" y="1902229"/>
            <a:ext cx="230659" cy="24775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1760" y="2359344"/>
            <a:ext cx="10924164" cy="345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ОСНОВНЫЕ  ОБЪЕКТЫ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673601" y="4896"/>
            <a:ext cx="72720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Приоритетные инвестиционные ниши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8205" y="2705333"/>
            <a:ext cx="2450984" cy="378608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Горнолыжные курорт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Кемпинги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Туристические базы 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0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Летние детские оздоровительные лагеря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Санаторно-оздоровительный комплекс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Объекты придорожного сервиса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Лодочные станции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0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Рыболовно-спортивные базы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Палаточные лагеря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Глемпинг-парк</a:t>
            </a:r>
            <a:endParaRPr lang="ru-RU" sz="10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Кафе на новой набережной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Пристань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Создание туроператоров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0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Организация исторических маршрутов и краеведческих 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Проект «Сквер перекресток эпох»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51655" y="2705332"/>
            <a:ext cx="2636108" cy="378608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80000">
              <a:buFont typeface="Wingdings" panose="05000000000000000000" pitchFamily="2" charset="2"/>
              <a:buChar char="Ø"/>
            </a:pPr>
            <a:endParaRPr lang="ru-RU" sz="10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Создание агропромышленного центра глубокой переработки зерна и отправок с/ грузов через порты РФ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Строительство элеваторов, в т.ч.  Водных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Строительство зернового терминала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Маслоцех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Комбикормовый завод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Крупяное производства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минеральной воды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Рыбоводческие комплексы  (разведение и переработка)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Переработка плодоовощной продукции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Птицеводческий комплекс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Животноводческий комплекс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Молочно-товарная ферма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Сады интенсивного типа 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Комбинат по производству и оптово розничной реализации полуфабрикатов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18142" y="2705332"/>
            <a:ext cx="2312820" cy="378608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Стройматериалы для жилищного строительства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сухих строительных смесей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кирпича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извести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химически осажденного мела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Лесопереработка 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пеллет, древесного угля, арболитовых блоков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Домостроительный </a:t>
            </a:r>
          </a:p>
          <a:p>
            <a:pPr indent="180000"/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комбинат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360078" y="2705331"/>
            <a:ext cx="2197608" cy="37860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Реконструкция и модернизация погрузного двора ОАО РЖД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Зернопогрузочный водный терминал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Логистический центр для отгрузки зерна в порты РФ и на экспорт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Причальные стенки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Организация речных грузовых перевозок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181610" marR="5080" indent="-169545">
              <a:lnSpc>
                <a:spcPct val="100000"/>
              </a:lnSpc>
              <a:buFont typeface="Wingdings" pitchFamily="2" charset="2"/>
              <a:buChar char="Ø"/>
              <a:tabLst>
                <a:tab pos="184785" algn="l"/>
              </a:tabLst>
            </a:pPr>
            <a:r>
              <a:rPr lang="ru-RU" sz="1050" b="1" spc="-10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Организации</a:t>
            </a:r>
            <a:r>
              <a:rPr lang="ru-RU" sz="1050" b="1" spc="-15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 </a:t>
            </a:r>
            <a:r>
              <a:rPr lang="ru-RU" sz="1050" b="1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центров</a:t>
            </a:r>
            <a:r>
              <a:rPr lang="ru-RU" sz="1050" b="1" spc="-15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 </a:t>
            </a:r>
            <a:r>
              <a:rPr lang="ru-RU" sz="1050" b="1" spc="-10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логистики,</a:t>
            </a:r>
            <a:r>
              <a:rPr lang="ru-RU" sz="1050" b="1" spc="-20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 </a:t>
            </a:r>
            <a:r>
              <a:rPr lang="ru-RU" sz="1050" b="1" spc="-10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механизации, </a:t>
            </a:r>
          </a:p>
          <a:p>
            <a:pPr marL="181610" marR="5080" indent="-169545">
              <a:lnSpc>
                <a:spcPct val="100000"/>
              </a:lnSpc>
              <a:tabLst>
                <a:tab pos="184785" algn="l"/>
              </a:tabLst>
            </a:pPr>
            <a:r>
              <a:rPr lang="ru-RU" sz="1050" b="1" spc="-10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ремонтных</a:t>
            </a:r>
            <a:r>
              <a:rPr lang="ru-RU" sz="1050" b="1" spc="-30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 </a:t>
            </a:r>
            <a:r>
              <a:rPr lang="ru-RU" sz="1050" b="1" spc="-25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баз АПК</a:t>
            </a:r>
            <a:r>
              <a:rPr lang="ru-RU" sz="1050" b="1" spc="-5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 </a:t>
            </a:r>
            <a:r>
              <a:rPr lang="ru-RU" sz="1050" b="1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(по аналогии</a:t>
            </a:r>
            <a:r>
              <a:rPr lang="ru-RU" sz="1050" b="1" spc="-5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 </a:t>
            </a:r>
            <a:r>
              <a:rPr lang="ru-RU" sz="1050" b="1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с </a:t>
            </a:r>
            <a:r>
              <a:rPr lang="ru-RU" sz="1050" b="1" spc="-10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машинно-</a:t>
            </a:r>
            <a:r>
              <a:rPr lang="ru-RU" sz="1050" b="1" spc="-20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тракторными</a:t>
            </a:r>
            <a:r>
              <a:rPr lang="ru-RU" sz="1050" b="1" spc="-25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 </a:t>
            </a:r>
            <a:r>
              <a:rPr lang="ru-RU" sz="1050" b="1" spc="-10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станциями</a:t>
            </a:r>
            <a:r>
              <a:rPr lang="ru-RU" sz="1050" b="1" spc="-25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 </a:t>
            </a:r>
            <a:r>
              <a:rPr lang="ru-RU" sz="1050" b="1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-</a:t>
            </a:r>
            <a:r>
              <a:rPr lang="ru-RU" sz="1050" b="1" spc="10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 </a:t>
            </a:r>
            <a:r>
              <a:rPr lang="ru-RU" sz="1050" b="1" spc="-20" dirty="0">
                <a:solidFill>
                  <a:schemeClr val="tx1"/>
                </a:solidFill>
                <a:latin typeface="Century Gothic" pitchFamily="34" charset="0"/>
                <a:cs typeface="Microsoft Sans Serif"/>
              </a:rPr>
              <a:t>МТС)</a:t>
            </a:r>
            <a:endParaRPr lang="ru-RU" sz="1050" b="1" dirty="0">
              <a:solidFill>
                <a:schemeClr val="tx1"/>
              </a:solidFill>
              <a:latin typeface="Century Gothic" pitchFamily="34" charset="0"/>
              <a:cs typeface="Microsoft Sans Serif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Оптовые торговые предприятия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/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3C0B64D1-B6B7-A77C-2956-27D4D162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6599648C-C03B-631F-7E9B-9D7A5B0C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5433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1760" y="1094292"/>
            <a:ext cx="2208532" cy="58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ТУРИСТСКО-ИСТОРИЧЕСКАЯ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0234" y="1094292"/>
            <a:ext cx="2196252" cy="58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АГРОПРОМЫШЛЕННАЯ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ПЕРЕРАБАТЫВАЮЩАЯ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21697" y="1094292"/>
            <a:ext cx="2026800" cy="58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СТРОЙИНДУСТРИЯ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68316" y="1094292"/>
            <a:ext cx="2197608" cy="58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ЛОГИСТИЧЕСКИЙ ЦЕНТР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1539830" y="1916354"/>
            <a:ext cx="230659" cy="24775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467988" y="1896342"/>
            <a:ext cx="230659" cy="24775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10279860" y="1896342"/>
            <a:ext cx="230659" cy="24775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419767" y="1902229"/>
            <a:ext cx="230659" cy="24775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1760" y="2359344"/>
            <a:ext cx="10924164" cy="345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ПОЧЕМУ У НАС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332367" y="0"/>
            <a:ext cx="7859633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Преимущества территории по развитию ниш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8204" y="2705332"/>
            <a:ext cx="2319179" cy="398379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Горные склоны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Река Волга, песчаные пляжи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Физиолого-климатические условия благоприятны для организации летнего и зимнего  отдыха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15 рек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30 объектов ГТС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Живописные лесные ландшафты Приволжской возвышенности и островные системы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Лесистость района 25%, </a:t>
            </a:r>
            <a:r>
              <a:rPr lang="ru-RU" sz="9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пл</a:t>
            </a: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области в целом 6,7%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Единственное в Саратовской области историческое поселение федерального значения 94 объекта культурного наследия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Местоположение на пути следования круизных теплоходов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Строительство новой набережной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Возможность организации промышленного туризма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Опыт в проведение культурных событий федерального уровня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Подготовка специалистов гостиничного бизнеса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85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70235" y="2705331"/>
            <a:ext cx="2303343" cy="40167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Наличие земельных ресурсов - площадок для размещения сельскохозяйственных предприятий 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Отсутствие перерабатывающих производств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Самое качественное  зерно – это зерно Саратовской области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Богатые водные ресурсы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Основу сельхозугодий составляет пашня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Значительные площади естественных кормовых угодий: пастбища и сенокосы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Зернопродуктовый комплекс является ведущим в структуре растениеводства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Ресурсов тепла достаточно для выращивания зернобобовых и технических культур, овощных, бахчевых и плодово-ягодных культур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Возможность интеграции </a:t>
            </a: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 кооперации с предприятиями переработки, торговли и общественного питания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Запасы минеральных подземных вод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42856" y="2705331"/>
            <a:ext cx="2030355" cy="403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Удобное транспортно-географическое расположение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Наличие полезных ископаемых и сырьевых ресурсов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Наличие инвестиционных площадок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Возможность подготовки высококвалифицированных кадров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Наличие предприятий входящих в отраслевые кластеры федерального и регионального уровня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Возможность создания новых производств на базе существующих предприятий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368316" y="2705331"/>
            <a:ext cx="2197608" cy="403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Наличие погрузного двора ОАО РЖД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11 ж/ станций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Возможность удешевления грузоперевозок – организация речной транспортировки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Волга имеет достаточные глубины для загрузки крупнотоннажных судов, возможно </a:t>
            </a:r>
            <a:r>
              <a:rPr lang="ru-RU" sz="11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строительтство</a:t>
            </a: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причальных стенок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Федеральная автомобильная  трасса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Наличие торгово-складских помещений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Наличие автоперехода через плотину ГЭС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/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813076AC-85F8-D74F-3AC0-4AD27F0B4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BA27A8B-21CC-3670-DFFD-9331646C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5433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6062" y="1119006"/>
            <a:ext cx="5610759" cy="58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МАШИНОСТРОЕНИЕ  И  МЕТАЛЛООБРАБОТКА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3116982" y="1871629"/>
            <a:ext cx="230659" cy="24775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8507162" y="1869278"/>
            <a:ext cx="230659" cy="24775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41760" y="2359344"/>
            <a:ext cx="4424510" cy="345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ОСНОВНЫЕ ОБЪЕКТЫ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673601" y="4896"/>
            <a:ext cx="72720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Приоритетные инвестиционные ниши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290486" y="2718486"/>
            <a:ext cx="4440195" cy="34516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Наличие производственных площадок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Удобное транспортное расположение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Перспективы развития логистических цепочек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Возможность создания новых производств на базе существующих предприятий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Транспортная  инфраструктура интегрирована в транспортную сеть Саратовской области и Европейской части России 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Наличие отраслевых высококвалифицированных специалистов и их подготовки (СГТУ, СГУ, Балаковский политехнический институт, Вольский технологический колледж)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2552" y="2705332"/>
            <a:ext cx="4431956" cy="34730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Организация центра по формированию инновационного металлообрабатывающего производства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и ремонт  спецтехники, с/</a:t>
            </a:r>
            <a:r>
              <a:rPr lang="ru-RU" sz="11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х</a:t>
            </a: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техники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водогрейных котлов для промышленных объектов, котельных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энергетических установок для отбора энергии ветра, течения больших и малых рек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Строительство солнечных электростанций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энергосберегающего оборудования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электромобилей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автокомпонентов из волокнистых материалов (применяют в целях изоляции электромашин и электрических аппаратов)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 indent="180000"/>
            <a:endParaRPr lang="ru-RU" sz="11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02052" y="2355225"/>
            <a:ext cx="4424510" cy="345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ПОЧЕМУ У НАС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BF3794C4-0AA5-6296-CE5E-75AEC277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928E0E1-2A7C-CDC9-3F3A-26ABB76B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543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92" y="832022"/>
            <a:ext cx="6911546" cy="60424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5522" y="0"/>
            <a:ext cx="7272000" cy="840259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Географическое расположение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07648" y="3430939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Москва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9611" y="3315409"/>
            <a:ext cx="782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1000 км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222363" y="3594488"/>
            <a:ext cx="19476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500202" y="888438"/>
            <a:ext cx="2275758" cy="126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Площадь – </a:t>
            </a:r>
          </a:p>
          <a:p>
            <a:pPr algn="ctr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3,8 тыс. кв. км</a:t>
            </a:r>
          </a:p>
          <a:p>
            <a:pPr algn="ctr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5-й</a:t>
            </a:r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по численности район в Саратовской области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627476" y="3299894"/>
            <a:ext cx="2160000" cy="1440000"/>
          </a:xfrm>
          <a:prstGeom prst="roundRect">
            <a:avLst/>
          </a:prstGeom>
          <a:solidFill>
            <a:srgbClr val="C4C4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Развитая железнодорожная инфраструктура: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Приволжская железная дорога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87680" y="4177593"/>
            <a:ext cx="2355600" cy="13252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Близость к крупнейшему в России энергетическому узлу (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Балаковская АЭС, ГЭС, Саратовская ТЭЦ</a:t>
            </a:r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529622" y="5317499"/>
            <a:ext cx="2160000" cy="1260000"/>
          </a:xfrm>
          <a:prstGeom prst="roundRect">
            <a:avLst/>
          </a:prstGeom>
          <a:solidFill>
            <a:srgbClr val="C4C4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Основная водная артерия –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река Волга</a:t>
            </a:r>
          </a:p>
        </p:txBody>
      </p:sp>
      <p:cxnSp>
        <p:nvCxnSpPr>
          <p:cNvPr id="45" name="Скругленная соединительная линия 44"/>
          <p:cNvCxnSpPr/>
          <p:nvPr/>
        </p:nvCxnSpPr>
        <p:spPr>
          <a:xfrm rot="16200000" flipH="1">
            <a:off x="2929886" y="2729514"/>
            <a:ext cx="550611" cy="52856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кругленная соединительная линия 46"/>
          <p:cNvCxnSpPr/>
          <p:nvPr/>
        </p:nvCxnSpPr>
        <p:spPr>
          <a:xfrm>
            <a:off x="1548714" y="5519351"/>
            <a:ext cx="963827" cy="634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кругленная соединительная линия 48"/>
          <p:cNvCxnSpPr/>
          <p:nvPr/>
        </p:nvCxnSpPr>
        <p:spPr>
          <a:xfrm rot="10800000" flipV="1">
            <a:off x="2833819" y="4736756"/>
            <a:ext cx="667263" cy="51898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4" y="881448"/>
            <a:ext cx="433249" cy="33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20" y="5351697"/>
            <a:ext cx="463869" cy="36656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46" y="3331695"/>
            <a:ext cx="395763" cy="43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" y="4083352"/>
            <a:ext cx="491608" cy="491608"/>
          </a:xfrm>
          <a:prstGeom prst="rect">
            <a:avLst/>
          </a:prstGeom>
        </p:spPr>
      </p:pic>
      <p:cxnSp>
        <p:nvCxnSpPr>
          <p:cNvPr id="31" name="Прямая со стрелкой 30"/>
          <p:cNvCxnSpPr/>
          <p:nvPr/>
        </p:nvCxnSpPr>
        <p:spPr>
          <a:xfrm rot="16200000" flipV="1">
            <a:off x="7697863" y="3848538"/>
            <a:ext cx="1065526" cy="16981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145837" y="4427005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Саратов</a:t>
            </a:r>
          </a:p>
        </p:txBody>
      </p:sp>
      <p:sp>
        <p:nvSpPr>
          <p:cNvPr id="48" name="Овал 47"/>
          <p:cNvSpPr/>
          <p:nvPr/>
        </p:nvSpPr>
        <p:spPr>
          <a:xfrm>
            <a:off x="8199101" y="4684031"/>
            <a:ext cx="46233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5415619" y="4522989"/>
            <a:ext cx="83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150 км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5573517" y="4820367"/>
            <a:ext cx="2674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endCxn id="16" idx="1"/>
          </p:cNvCxnSpPr>
          <p:nvPr/>
        </p:nvCxnSpPr>
        <p:spPr>
          <a:xfrm rot="10800000">
            <a:off x="8278433" y="4554166"/>
            <a:ext cx="222000" cy="10020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Овал 66"/>
          <p:cNvSpPr/>
          <p:nvPr/>
        </p:nvSpPr>
        <p:spPr>
          <a:xfrm flipV="1">
            <a:off x="8884903" y="481089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9093555" y="4569042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Самара</a:t>
            </a:r>
          </a:p>
        </p:txBody>
      </p:sp>
      <p:cxnSp>
        <p:nvCxnSpPr>
          <p:cNvPr id="69" name="Прямая со стрелкой 68"/>
          <p:cNvCxnSpPr>
            <a:stCxn id="16" idx="2"/>
          </p:cNvCxnSpPr>
          <p:nvPr/>
        </p:nvCxnSpPr>
        <p:spPr>
          <a:xfrm rot="16200000" flipH="1">
            <a:off x="8694454" y="4484917"/>
            <a:ext cx="12761" cy="52387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175459" y="4647082"/>
            <a:ext cx="782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223 км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8922881" y="4905994"/>
            <a:ext cx="19476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2627476" y="1416358"/>
            <a:ext cx="2160000" cy="1260000"/>
          </a:xfrm>
          <a:prstGeom prst="roundRect">
            <a:avLst/>
          </a:prstGeom>
          <a:solidFill>
            <a:srgbClr val="C4C4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Федеральная трасса</a:t>
            </a:r>
          </a:p>
          <a:p>
            <a:pPr algn="ctr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Сызрань – Волгоград</a:t>
            </a:r>
          </a:p>
          <a:p>
            <a:pPr algn="ctr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Выход на ФТ М-5 «Москва-Челябинск»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42" y="1408670"/>
            <a:ext cx="772542" cy="261538"/>
          </a:xfrm>
          <a:prstGeom prst="rect">
            <a:avLst/>
          </a:prstGeom>
        </p:spPr>
      </p:pic>
      <p:cxnSp>
        <p:nvCxnSpPr>
          <p:cNvPr id="35" name="Скругленная соединительная линия 34"/>
          <p:cNvCxnSpPr/>
          <p:nvPr/>
        </p:nvCxnSpPr>
        <p:spPr>
          <a:xfrm rot="10800000" flipV="1">
            <a:off x="2026510" y="2183027"/>
            <a:ext cx="601360" cy="362466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8663209" y="4559841"/>
            <a:ext cx="46233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8759465" y="4579400"/>
            <a:ext cx="17462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976776" y="4094012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Ульяновск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919605" y="4316450"/>
            <a:ext cx="782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318 км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4712" y="4104522"/>
            <a:ext cx="11608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33CAFF"/>
                </a:solidFill>
                <a:latin typeface="Century Gothic" panose="020B0502020202020204" pitchFamily="34" charset="0"/>
              </a:rPr>
              <a:t>Вольск</a:t>
            </a:r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8484973" y="4590041"/>
            <a:ext cx="178237" cy="6433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35">
            <a:off x="8278282" y="4381934"/>
            <a:ext cx="336414" cy="358700"/>
          </a:xfrm>
          <a:prstGeom prst="rect">
            <a:avLst/>
          </a:prstGeom>
        </p:spPr>
      </p:pic>
      <p:sp>
        <p:nvSpPr>
          <p:cNvPr id="46" name="Скругленный прямоугольник 45"/>
          <p:cNvSpPr/>
          <p:nvPr/>
        </p:nvSpPr>
        <p:spPr>
          <a:xfrm>
            <a:off x="494270" y="2561967"/>
            <a:ext cx="2318759" cy="13345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2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Наличие автодорожного перехода через Волгу по плотине ГЭС на границе с Балаковским районом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6" y="2587902"/>
            <a:ext cx="463869" cy="311817"/>
          </a:xfrm>
          <a:prstGeom prst="rect">
            <a:avLst/>
          </a:prstGeom>
        </p:spPr>
      </p:pic>
      <p:cxnSp>
        <p:nvCxnSpPr>
          <p:cNvPr id="63" name="Прямая со стрелкой 62"/>
          <p:cNvCxnSpPr>
            <a:stCxn id="16" idx="2"/>
          </p:cNvCxnSpPr>
          <p:nvPr/>
        </p:nvCxnSpPr>
        <p:spPr>
          <a:xfrm rot="5400000" flipH="1">
            <a:off x="8291203" y="4592777"/>
            <a:ext cx="94332" cy="20106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DC4FA4F0-1020-DAFE-A7FB-1F21478E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BF2BC16B-67E6-625F-864C-5BC97AA3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93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8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8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8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8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9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4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8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9" grpId="0"/>
      <p:bldP spid="72" grpId="0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иды туризм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009" t="3761" r="2759" b="420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FAA5BB38-49F8-EBE1-FBF3-5F5ED095C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9C70BB-B14C-9385-C457-1ED74ACB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812908" y="0"/>
            <a:ext cx="7272000" cy="856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Интерактивная карта свободных инвестиционных площадок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417" y="64597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u="sng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https://yandex.ru/maps/</a:t>
            </a:r>
            <a:endParaRPr lang="ru-RU" sz="1200" b="1" u="sng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Рисунок 5" descr="инвест карта.png"/>
          <p:cNvPicPr>
            <a:picLocks noChangeAspect="1"/>
          </p:cNvPicPr>
          <p:nvPr/>
        </p:nvPicPr>
        <p:blipFill>
          <a:blip r:embed="rId2"/>
          <a:srcRect l="2703" t="13093" r="6284" b="8589"/>
          <a:stretch>
            <a:fillRect/>
          </a:stretch>
        </p:blipFill>
        <p:spPr>
          <a:xfrm>
            <a:off x="362465" y="864972"/>
            <a:ext cx="11096367" cy="5371071"/>
          </a:xfrm>
          <a:prstGeom prst="rect">
            <a:avLst/>
          </a:prstGeom>
        </p:spPr>
      </p:pic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1E564B4C-F543-1E5D-439A-7B06974F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AC330099-AEC1-FADA-6128-5D7D928A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1562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797168" y="0"/>
            <a:ext cx="7272000" cy="889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Крупные производственные площадки</a:t>
            </a:r>
          </a:p>
        </p:txBody>
      </p:sp>
      <p:pic>
        <p:nvPicPr>
          <p:cNvPr id="10" name="Рисунок 9" descr="C:\Users\User\Downloads\hp\ВМЗ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123" y="4893276"/>
            <a:ext cx="2776152" cy="1622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\\Desktop-cg44dkn\d\ИНВЕСТИЦИОННАЯ ДЕЯТЕЛЬНОСТЬ\2023\ОБУЧЕНИЕ МИНИНВЕСТ\ПЛОЩАДКИ\СКРИНЫ ПЛОЩАДОК\6442010901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362" y="2854033"/>
            <a:ext cx="2743199" cy="1709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\\Desktop-cg44dkn\d\ИНВЕСТИЦИОННАЯ ДЕЯТЕЛЬНОСТЬ\2023\ОБУЧЕНИЕ МИНИНВЕСТ\ПЛОЩАДКИ\СКРИНЫ ПЛОЩАДОК\64420109013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37" y="823784"/>
            <a:ext cx="2759677" cy="1664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553682" y="2793458"/>
            <a:ext cx="703194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Под размещение </a:t>
            </a:r>
            <a:r>
              <a:rPr lang="ru-RU" sz="1000" b="1" dirty="0">
                <a:latin typeface="Century Gothic" pitchFamily="34" charset="0"/>
              </a:rPr>
              <a:t>объектов производственного назначения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Свободная инвестиционная площадка: территория бывшей воинской части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Местоположение: г. Вольск     Адрес:  412909, Сарат. область, г. Вольск, ул. Маршала Жукова, д. 25.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Кадастровый номер: 64:42:010901:1    Площадь: 64,9 га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Форма владения: муниципальная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Удаленность от автодороги – непосредственная близость  ж/</a:t>
            </a:r>
            <a:r>
              <a:rPr kumimoji="0" lang="ru-RU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дороги – 2,5 км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Инфраструктура: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В непосредственная близости проходит подземный газопровод высокого давления Д-76мм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протяженностью 850 м.; Отопление – имеется возможность подключения; Электроэнергия, кВт – 2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подстанции по 0,5 м Вт ;  водоснабжение, куб. м/год - «Шиханский» водовод  Д 400мм,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транспортирующий воду в ЗАТО Шиханы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15263" y="4795440"/>
            <a:ext cx="504956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Под размещение </a:t>
            </a:r>
            <a:r>
              <a:rPr lang="ru-RU" sz="1000" b="1" dirty="0">
                <a:latin typeface="Century Gothic" pitchFamily="34" charset="0"/>
              </a:rPr>
              <a:t>объектов производственного назначения</a:t>
            </a:r>
          </a:p>
          <a:p>
            <a:r>
              <a:rPr lang="ru-RU" sz="1000" dirty="0">
                <a:latin typeface="Century Gothic" pitchFamily="34" charset="0"/>
              </a:rPr>
              <a:t>На территории действующего машиностроительного предприятия  АО «Вольский механический завод» находятся 7 производственных площадок, расположенных в неиспользуемых производственных корпусах. </a:t>
            </a:r>
          </a:p>
          <a:p>
            <a:r>
              <a:rPr lang="ru-RU" sz="1000" dirty="0">
                <a:latin typeface="Century Gothic" pitchFamily="34" charset="0"/>
              </a:rPr>
              <a:t>Местоположение: г. Вольск</a:t>
            </a:r>
          </a:p>
          <a:p>
            <a:r>
              <a:rPr lang="ru-RU" sz="1000" dirty="0">
                <a:latin typeface="Century Gothic" pitchFamily="34" charset="0"/>
              </a:rPr>
              <a:t>Адрес:  412921, г. Вольск, Саратовская область , пос. Видим, д.10.</a:t>
            </a:r>
          </a:p>
          <a:p>
            <a:r>
              <a:rPr lang="ru-RU" sz="1000" dirty="0">
                <a:latin typeface="Century Gothic" pitchFamily="34" charset="0"/>
              </a:rPr>
              <a:t>Кадастровые номера: 64:42:011002:284, 283, 282, 279, 278, 280, 281</a:t>
            </a:r>
          </a:p>
          <a:p>
            <a:pPr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ЗУ – 3,6 га</a:t>
            </a:r>
          </a:p>
          <a:p>
            <a:pPr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S 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помещений  - 18 751 кв.м</a:t>
            </a:r>
          </a:p>
          <a:p>
            <a:pPr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Высота этажей от 3 до 11 м</a:t>
            </a:r>
          </a:p>
          <a:p>
            <a:endParaRPr lang="ru-RU" sz="1000" dirty="0"/>
          </a:p>
          <a:p>
            <a:endParaRPr lang="ru-RU" sz="1000" dirty="0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578094" y="767329"/>
            <a:ext cx="712285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Под размещение </a:t>
            </a:r>
            <a:r>
              <a:rPr lang="ru-RU" sz="1000" b="1" dirty="0">
                <a:latin typeface="Century Gothic" pitchFamily="34" charset="0"/>
              </a:rPr>
              <a:t>объектов производственного назначения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Свободная инвестиционная площадка: территория бывшего подсобного хозяйства  военного училища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Местоположение: г. Вольск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Адрес:  412909, Саратовская область, г. Вольск, ул. Маршала Жукова, д. 26.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Кадастровый номер: 64:42:010901:3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Площадь: 15,6 га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Форма владения: муниципальная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Удаленность от автодороги – непосредственная близость  ж/</a:t>
            </a:r>
            <a:r>
              <a:rPr kumimoji="0" lang="ru-RU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дороги – 2,5 км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Инфраструктура:  в непосредственная близости проходит подземный газопровод высокого давления Д-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76мм протяженностью 850 м.; Отопление – имеется возможность подключения; Электроэнергия –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имеется возможность подключения ;  водоснабжение</a:t>
            </a:r>
            <a:r>
              <a:rPr kumimoji="0" lang="ru-RU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- «Шиханский» водовод  Д 400мм,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транспортирующий воду в ЗАТО Шиханы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137A2AA8-87D5-99B6-AAED-B9EF2B4F3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3097B72-A617-6DDF-14B6-8B5C16FE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1165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797168" y="0"/>
            <a:ext cx="72720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Крупные агропромышленные площадки</a:t>
            </a:r>
          </a:p>
        </p:txBody>
      </p:sp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3574089" y="2788470"/>
            <a:ext cx="900395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Под размещение </a:t>
            </a:r>
            <a:r>
              <a:rPr lang="ru-RU" sz="1000" b="1" dirty="0">
                <a:latin typeface="Century Gothic" pitchFamily="34" charset="0"/>
              </a:rPr>
              <a:t>птицеводческого комплекса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Свободная инвестиционная площадка: 7 земельных участков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Местоположение: Нижнечернавское МО,  Вольский муниципальный район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Адрес:   412941, Саратовская область, Вольский район, с. Нижняя Чернавка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Кадастровый номер: 64:08:170101:53,54,56,57,58,59,60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Площадь: 30 га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Форма владения: земельный участок - государственная собственность не разграничена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Удаленность от  автодороги – 0,7 км    ж/</a:t>
            </a:r>
            <a:r>
              <a:rPr kumimoji="0" lang="ru-RU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 дороги – 1,4км  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Инфраструктура:  Водоснабжение – имеется техническая возможность подключения;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Электроэнергия – ВЛ-1001 ПС Н.Чернавка 110/10кВ;  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3" name="Рисунок 12" descr="птицефабрик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02982"/>
            <a:ext cx="2767914" cy="1702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талалихино.png"/>
          <p:cNvPicPr>
            <a:picLocks noChangeAspect="1"/>
          </p:cNvPicPr>
          <p:nvPr/>
        </p:nvPicPr>
        <p:blipFill>
          <a:blip r:embed="rId3"/>
          <a:srcRect l="31611" t="40737" r="32828" b="21021"/>
          <a:stretch>
            <a:fillRect/>
          </a:stretch>
        </p:blipFill>
        <p:spPr>
          <a:xfrm>
            <a:off x="601362" y="922638"/>
            <a:ext cx="2784389" cy="1581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781166" y="874040"/>
            <a:ext cx="648317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Под размещение </a:t>
            </a:r>
            <a:r>
              <a:rPr lang="ru-RU" sz="1000" b="1" dirty="0">
                <a:latin typeface="Century Gothic" pitchFamily="34" charset="0"/>
              </a:rPr>
              <a:t>рыбоводческого хозяйства</a:t>
            </a:r>
          </a:p>
          <a:p>
            <a:r>
              <a:rPr lang="ru-RU" sz="1000" dirty="0">
                <a:latin typeface="Century Gothic" pitchFamily="34" charset="0"/>
              </a:rPr>
              <a:t>Свободная инвестиционная площадка: Гидротехнические сооружения прудов с. Талалихино  </a:t>
            </a:r>
          </a:p>
          <a:p>
            <a:r>
              <a:rPr lang="ru-RU" sz="1000" dirty="0">
                <a:latin typeface="Century Gothic" pitchFamily="34" charset="0"/>
              </a:rPr>
              <a:t>Местоположение: Талалихинское МО, Вольского муниципального района</a:t>
            </a:r>
          </a:p>
          <a:p>
            <a:r>
              <a:rPr lang="ru-RU" sz="1000" dirty="0">
                <a:latin typeface="Century Gothic" pitchFamily="34" charset="0"/>
              </a:rPr>
              <a:t>Адрес:  412934, Саратовская область, Вольский район, с. Талалихино</a:t>
            </a:r>
          </a:p>
          <a:p>
            <a:r>
              <a:rPr lang="ru-RU" sz="1000" dirty="0">
                <a:latin typeface="Century Gothic" pitchFamily="34" charset="0"/>
              </a:rPr>
              <a:t>Кадастровый номер: 64-64-29/093/2009-248</a:t>
            </a:r>
          </a:p>
          <a:p>
            <a:r>
              <a:rPr lang="ru-RU" sz="1000" dirty="0">
                <a:latin typeface="Century Gothic" pitchFamily="34" charset="0"/>
              </a:rPr>
              <a:t>Общая площадь прудов:   (21 объект) - 200 га</a:t>
            </a:r>
          </a:p>
          <a:p>
            <a:r>
              <a:rPr lang="ru-RU" sz="1000" dirty="0">
                <a:latin typeface="Century Gothic" pitchFamily="34" charset="0"/>
              </a:rPr>
              <a:t>Форма владения: муниципальная</a:t>
            </a:r>
          </a:p>
          <a:p>
            <a:r>
              <a:rPr lang="ru-RU" sz="1000" dirty="0">
                <a:latin typeface="Century Gothic" pitchFamily="34" charset="0"/>
              </a:rPr>
              <a:t>Удаленность от </a:t>
            </a:r>
          </a:p>
          <a:p>
            <a:r>
              <a:rPr lang="ru-RU" sz="1000" dirty="0">
                <a:latin typeface="Century Gothic" pitchFamily="34" charset="0"/>
              </a:rPr>
              <a:t>автодороги – 11,8 км</a:t>
            </a:r>
          </a:p>
          <a:p>
            <a:r>
              <a:rPr lang="ru-RU" sz="1000" dirty="0">
                <a:latin typeface="Century Gothic" pitchFamily="34" charset="0"/>
              </a:rPr>
              <a:t>ж/</a:t>
            </a:r>
            <a:r>
              <a:rPr lang="ru-RU" sz="1000" dirty="0" err="1">
                <a:latin typeface="Century Gothic" pitchFamily="34" charset="0"/>
              </a:rPr>
              <a:t>д</a:t>
            </a:r>
            <a:r>
              <a:rPr lang="ru-RU" sz="1000" dirty="0">
                <a:latin typeface="Century Gothic" pitchFamily="34" charset="0"/>
              </a:rPr>
              <a:t> дороги – 7,2 км</a:t>
            </a:r>
          </a:p>
        </p:txBody>
      </p:sp>
      <p:pic>
        <p:nvPicPr>
          <p:cNvPr id="18" name="Рисунок 17" descr="\\Desktop-cg44dkn\d\ИНВЕСТИЦИОННАЯ ДЕЯТЕЛЬНОСТЬ\2023\ОБУЧЕНИЕ МИНИНВЕСТ\ПЛОЩАДКИ\СКРИНЫ ПЛОЩАДОК\64420107043.png"/>
          <p:cNvPicPr/>
          <p:nvPr/>
        </p:nvPicPr>
        <p:blipFill>
          <a:blip r:embed="rId4"/>
          <a:srcRect l="17234" t="14594" r="26316" b="6479"/>
          <a:stretch>
            <a:fillRect/>
          </a:stretch>
        </p:blipFill>
        <p:spPr bwMode="auto">
          <a:xfrm>
            <a:off x="593125" y="4827372"/>
            <a:ext cx="2759676" cy="1647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808753" y="4556734"/>
            <a:ext cx="8383247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Под размещение предприятия 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глубокой переработки зерна и логистики  с/</a:t>
            </a:r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х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грузов</a:t>
            </a:r>
          </a:p>
          <a:p>
            <a:r>
              <a:rPr lang="ru-RU" sz="1000" dirty="0">
                <a:latin typeface="Century Gothic" pitchFamily="34" charset="0"/>
              </a:rPr>
              <a:t>Местоположение: г. Вольск</a:t>
            </a:r>
          </a:p>
          <a:p>
            <a:pPr algn="just"/>
            <a:r>
              <a:rPr lang="ru-RU" sz="1000" dirty="0">
                <a:latin typeface="Century Gothic" pitchFamily="34" charset="0"/>
              </a:rPr>
              <a:t>Адрес:  412905, Саратовская область, г. Вольск, ЗАО "Красный Октябрь» </a:t>
            </a:r>
          </a:p>
          <a:p>
            <a:pPr algn="just"/>
            <a:r>
              <a:rPr lang="ru-RU" sz="1000" dirty="0">
                <a:latin typeface="Century Gothic" pitchFamily="34" charset="0"/>
              </a:rPr>
              <a:t>Кадастровый номер: - 64:42:010704:3</a:t>
            </a:r>
          </a:p>
          <a:p>
            <a:pPr algn="just"/>
            <a:r>
              <a:rPr lang="ru-RU" sz="1000" dirty="0">
                <a:latin typeface="Century Gothic" pitchFamily="34" charset="0"/>
              </a:rPr>
              <a:t>Площадь: 5,2 га </a:t>
            </a:r>
          </a:p>
          <a:p>
            <a:pPr algn="just"/>
            <a:r>
              <a:rPr lang="ru-RU" sz="1000" dirty="0">
                <a:latin typeface="Century Gothic" pitchFamily="34" charset="0"/>
              </a:rPr>
              <a:t>Форма владения: земли населённых пунктов для производственной деятельности</a:t>
            </a:r>
          </a:p>
          <a:p>
            <a:pPr algn="just"/>
            <a:r>
              <a:rPr lang="ru-RU" sz="1000" dirty="0">
                <a:latin typeface="Century Gothic" pitchFamily="34" charset="0"/>
              </a:rPr>
              <a:t>Удаленность от автодороги – непосредственная близость</a:t>
            </a:r>
          </a:p>
          <a:p>
            <a:pPr algn="just"/>
            <a:r>
              <a:rPr lang="ru-RU" sz="1000" dirty="0">
                <a:latin typeface="Century Gothic" pitchFamily="34" charset="0"/>
              </a:rPr>
              <a:t>Инфраструктура:</a:t>
            </a:r>
          </a:p>
          <a:p>
            <a:pPr algn="just"/>
            <a:r>
              <a:rPr lang="ru-RU" sz="1000" dirty="0">
                <a:latin typeface="Century Gothic" pitchFamily="34" charset="0"/>
              </a:rPr>
              <a:t>Электроэнергия - возможность подключения составляет 0,8 мВт по напряжению 6000 В, при условии строительства нового КТПН. Трансформаторная подстанция ТП-72 «Карьер» находится от границ ЗУ на расстоянии 16,5 м, возможность по подключению составляет 12 кВт по напряжению 400 В.; Водоснабжение - точка подключения к централизованной системе водоснабжения имеется от существующей водопроводной линии по ул. Пятницкого г. Вольск на расстоянии 0,2 км; Водоотведение - Сети канализации отсутствуют, необходимо строительство локальных очистных сооружений.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13384912-8024-6D71-852F-DE927899D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C35BCBF-99B5-3FAD-37CB-182D29D43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1165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242486" y="0"/>
            <a:ext cx="7826682" cy="807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Крупные туристско-рекреационные площадки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83457" y="4765119"/>
            <a:ext cx="843554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Под размещение </a:t>
            </a:r>
            <a:r>
              <a:rPr lang="ru-RU" sz="1000" b="1" dirty="0">
                <a:latin typeface="Century Gothic" pitchFamily="34" charset="0"/>
              </a:rPr>
              <a:t>объектов туристическо-рекреационного назначения</a:t>
            </a:r>
          </a:p>
          <a:p>
            <a:r>
              <a:rPr lang="ru-RU" sz="1000" dirty="0">
                <a:latin typeface="Century Gothic" pitchFamily="34" charset="0"/>
              </a:rPr>
              <a:t>Свободная инвестиционная площадка: Земельный участок</a:t>
            </a:r>
          </a:p>
          <a:p>
            <a:r>
              <a:rPr lang="ru-RU" sz="1000" dirty="0">
                <a:latin typeface="Century Gothic" pitchFamily="34" charset="0"/>
              </a:rPr>
              <a:t>Местоположение: г. Вольск  Адрес:  412905, Саратовская область, г. Вольск, ул. Цементный завод "Красный Октябрь", земельный участок № 12В </a:t>
            </a:r>
          </a:p>
          <a:p>
            <a:r>
              <a:rPr lang="ru-RU" sz="1000" dirty="0">
                <a:latin typeface="Century Gothic" pitchFamily="34" charset="0"/>
              </a:rPr>
              <a:t>Кадастровый номер: - 64:42:010704:381  Площадь: 7,1 га </a:t>
            </a:r>
          </a:p>
          <a:p>
            <a:r>
              <a:rPr lang="ru-RU" sz="1000" dirty="0">
                <a:latin typeface="Century Gothic" pitchFamily="34" charset="0"/>
              </a:rPr>
              <a:t>Форма владения: земли населённых пунктов, собственность публично-правовых образований для производственной деятельности. Удаленность от  автодороги – непосредственная близость</a:t>
            </a:r>
          </a:p>
          <a:p>
            <a:pPr algn="just"/>
            <a:r>
              <a:rPr lang="ru-RU" sz="1000" dirty="0">
                <a:latin typeface="Century Gothic" pitchFamily="34" charset="0"/>
              </a:rPr>
              <a:t>Инфраструктура: Электроэнергия - возможность подключения составляет 0,8 мВт по напряжению 6000 В, при условии строительства нового КТПН. Трансформаторная подстанция ТП-72 «Карьер» находится от границ ЗУ на расстоянии 16,5 м, возможность по подключению составляет 12 кВт по напряжению 400 В.; Водоснабжение - точка подключения к централизованной системе водоснабжения имеется от существующей водопроводной линии по ул. Речная г.Вольска; Водоотведение - Сети канализации отсутствуют, необходимо строительство локальных очистных сооружений.</a:t>
            </a:r>
          </a:p>
        </p:txBody>
      </p:sp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3578093" y="899135"/>
            <a:ext cx="8383247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Под размещение </a:t>
            </a:r>
            <a:r>
              <a:rPr lang="ru-RU" sz="1000" b="1" dirty="0">
                <a:latin typeface="Century Gothic" pitchFamily="34" charset="0"/>
              </a:rPr>
              <a:t>объектов туристическо-рекреационного назначения</a:t>
            </a:r>
          </a:p>
          <a:p>
            <a:r>
              <a:rPr lang="ru-RU" sz="1000" dirty="0">
                <a:latin typeface="Century Gothic" pitchFamily="34" charset="0"/>
              </a:rPr>
              <a:t>Свободная инвестиционная площадка: территория  бывшего завода «Красный Октябрь».</a:t>
            </a:r>
          </a:p>
          <a:p>
            <a:r>
              <a:rPr lang="ru-RU" sz="1000" dirty="0">
                <a:latin typeface="Century Gothic" pitchFamily="34" charset="0"/>
              </a:rPr>
              <a:t>Местоположение: г. Вольск</a:t>
            </a:r>
          </a:p>
          <a:p>
            <a:r>
              <a:rPr lang="ru-RU" sz="1000" dirty="0">
                <a:latin typeface="Century Gothic" pitchFamily="34" charset="0"/>
              </a:rPr>
              <a:t>Адрес:412900, Саратовская область, г. Вольск, ул. Цементный завод «Красный Октябрь»,     земельный участок 12Б</a:t>
            </a:r>
          </a:p>
          <a:p>
            <a:r>
              <a:rPr lang="ru-RU" sz="1000" dirty="0">
                <a:latin typeface="Century Gothic" pitchFamily="34" charset="0"/>
              </a:rPr>
              <a:t>Кадастровый номер: 64:42:010704:162</a:t>
            </a:r>
          </a:p>
          <a:p>
            <a:r>
              <a:rPr lang="ru-RU" sz="1000" dirty="0">
                <a:latin typeface="Century Gothic" pitchFamily="34" charset="0"/>
              </a:rPr>
              <a:t>Площадь: 56,5 га</a:t>
            </a:r>
          </a:p>
          <a:p>
            <a:r>
              <a:rPr lang="ru-RU" sz="1000" dirty="0">
                <a:latin typeface="Century Gothic" pitchFamily="34" charset="0"/>
              </a:rPr>
              <a:t>Форма владения: муниципальная </a:t>
            </a:r>
          </a:p>
          <a:p>
            <a:r>
              <a:rPr lang="ru-RU" sz="1000" dirty="0">
                <a:latin typeface="Century Gothic" pitchFamily="34" charset="0"/>
              </a:rPr>
              <a:t>Удаленность от автодороги – непосредственная близость   ж/</a:t>
            </a:r>
            <a:r>
              <a:rPr lang="ru-RU" sz="1000" dirty="0" err="1">
                <a:latin typeface="Century Gothic" pitchFamily="34" charset="0"/>
              </a:rPr>
              <a:t>д</a:t>
            </a:r>
            <a:r>
              <a:rPr lang="ru-RU" sz="1000" dirty="0">
                <a:latin typeface="Century Gothic" pitchFamily="34" charset="0"/>
              </a:rPr>
              <a:t> дороги – 8,3-13 км</a:t>
            </a:r>
          </a:p>
          <a:p>
            <a:pPr algn="just"/>
            <a:r>
              <a:rPr lang="ru-RU" sz="1000" dirty="0">
                <a:latin typeface="Century Gothic" pitchFamily="34" charset="0"/>
              </a:rPr>
              <a:t>Инфраструктура: Электроэнергия - возможность подключения составляет 0,8 мВт по напряжению 6000 В, при условии строительства нового КТПН. Трансформаторная подстанция ТП-72 «Карьер» находится от границ ЗУ на расстоянии 16,5 м, возможность по подключению составляет 12 кВт по напряжению 400 В.; Водоснабжение - точка подключения к централизованной системе водоснабжения имеется от существующей водопроводной линии по ул. Речная г.Вольска; Водоотведение - Сети канализации отсутствуют, необходимо строительство локальных очистных сооружений.</a:t>
            </a:r>
          </a:p>
        </p:txBody>
      </p:sp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3565851" y="3142698"/>
            <a:ext cx="778589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Под размещение </a:t>
            </a:r>
            <a:r>
              <a:rPr lang="ru-RU" sz="1000" b="1" dirty="0">
                <a:latin typeface="Century Gothic" pitchFamily="34" charset="0"/>
              </a:rPr>
              <a:t>объектов туристическо-рекреационного назначения</a:t>
            </a:r>
          </a:p>
          <a:p>
            <a:r>
              <a:rPr lang="ru-RU" sz="1000" dirty="0">
                <a:latin typeface="Century Gothic" pitchFamily="34" charset="0"/>
              </a:rPr>
              <a:t>Свободная инвестиционная площадка: земельный участок</a:t>
            </a:r>
          </a:p>
          <a:p>
            <a:r>
              <a:rPr lang="ru-RU" sz="1000" dirty="0">
                <a:latin typeface="Century Gothic" pitchFamily="34" charset="0"/>
              </a:rPr>
              <a:t>Местоположение: Вольский лесхоз,  Вольский муниципальный район</a:t>
            </a:r>
          </a:p>
          <a:p>
            <a:r>
              <a:rPr lang="ru-RU" sz="1000" dirty="0">
                <a:latin typeface="Century Gothic" pitchFamily="34" charset="0"/>
              </a:rPr>
              <a:t>Адрес: Саратовская область, Вольский район, Вольский лесхоз, Городское лесничество квартал 104 и 108, выдел 35, 3 и 34 (бывший карьер)</a:t>
            </a:r>
          </a:p>
          <a:p>
            <a:r>
              <a:rPr lang="ru-RU" sz="1000" dirty="0">
                <a:latin typeface="Century Gothic" pitchFamily="34" charset="0"/>
              </a:rPr>
              <a:t>Форма владения: гослесфонд </a:t>
            </a:r>
          </a:p>
          <a:p>
            <a:r>
              <a:rPr lang="ru-RU" sz="1000" dirty="0">
                <a:latin typeface="Century Gothic" pitchFamily="34" charset="0"/>
              </a:rPr>
              <a:t>Кадастровый номер: - 64:08:210101:59</a:t>
            </a:r>
          </a:p>
          <a:p>
            <a:r>
              <a:rPr lang="ru-RU" sz="1000" dirty="0">
                <a:latin typeface="Century Gothic" pitchFamily="34" charset="0"/>
              </a:rPr>
              <a:t>Площадь: 53,0 га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2" name="Рисунок 11" descr="\\Desktop-cg44dkn\d\ИНВЕСТИЦИОННАЯ ДЕЯТЕЛЬНОСТЬ\2023\ОБУЧЕНИЕ МИНИНВЕСТ\ПЛОЩАДКИ\СКРИНЫ ПЛОЩАДОК\644201070416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97" y="955590"/>
            <a:ext cx="2883244" cy="1762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\\Desktop-cg44dkn\d\ИНВЕСТИЦИОННАЯ ДЕЯТЕЛЬНОСТЬ\2023\ОБУЧЕНИЕ МИНИНВЕСТ\ПЛОЩАДКИ\СКРИНЫ ПЛОЩАДОК\640821010159.png"/>
          <p:cNvPicPr/>
          <p:nvPr/>
        </p:nvPicPr>
        <p:blipFill>
          <a:blip r:embed="rId3" cstate="print"/>
          <a:srcRect l="2195" t="4243" r="16268"/>
          <a:stretch>
            <a:fillRect/>
          </a:stretch>
        </p:blipFill>
        <p:spPr bwMode="auto">
          <a:xfrm>
            <a:off x="543697" y="2949147"/>
            <a:ext cx="2891482" cy="1754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\\Desktop-cg44dkn\d\ИНВЕСТИЦИОННАЯ ДЕЯТЕЛЬНОСТЬ\2023\ОБУЧЕНИЕ МИНИНВЕСТ\ПЛОЩАДКИ\СКРИНЫ ПЛОЩАДОК\6442010704381.png"/>
          <p:cNvPicPr/>
          <p:nvPr/>
        </p:nvPicPr>
        <p:blipFill>
          <a:blip r:embed="rId4"/>
          <a:srcRect l="20528" t="8707" r="22843" b="13945"/>
          <a:stretch>
            <a:fillRect/>
          </a:stretch>
        </p:blipFill>
        <p:spPr bwMode="auto">
          <a:xfrm>
            <a:off x="543697" y="4959179"/>
            <a:ext cx="2883244" cy="1696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204ED52C-0879-380A-F5C2-54F7DB01B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78974FE-42A9-9313-3316-675AF8AC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1165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797168" y="8238"/>
            <a:ext cx="7272000" cy="848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Свободные площадки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395418" y="1487944"/>
          <a:ext cx="11541209" cy="486602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3517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14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49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62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725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76674"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1. ГТС пруда «Зимовальный пруд»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Вольский район, напротив с. Девичьи горки.</a:t>
                      </a:r>
                    </a:p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2. ГТС пруда «Участок №2 нагульный пруд»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Вольский район, напротив с. Девичьи горки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0,7 га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entury Gothic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73,8 га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Зона сельскохозяйственного использования (СХ-1)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Для разведения рыбы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Свет, газ, вода – 2,33 км, водоотведение отсутствует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ГТС пруда «Административный»  Вольский район,  юго-восток с. Юловая Маза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Объем -67200  куб. м.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Зоны рекреационного назначения (индекс зоны Р)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Для разведения рыбы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Свет – 6км, газ – 5,5 км, вода – 6 км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водоотведение отсутствует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32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ГТС (пруд) Вольский район,  южная окраина с. Юловая Маза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Объем -6500 куб. м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Зоны рекреационного назначения (индекс зоны Р)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Для разведения рыбы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Свет – 1км, газ – 1,5 км, вода – 0,8 км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водоотведение отсутствует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43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ГТС пруда Вольский район, северо-западная окраина с. Широкий Буерак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0,5 га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10000 куб.м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Зона сельскохозяйственного использования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Для разведения рыбы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Свет – 450 м, газ и вода – 750 м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Водоотведение отсутствует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отсутствует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71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ГТС пруда «Горячинский» Вольский район, с. Черкасское, по направлению на северо-восток, 800 м от конца ул. Строителей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3,3 га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Зона сельскохозяйственного использования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Для забора воды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Для пойки скота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Свет – 800 м, газ и вода – 800 м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Водоотведение отсутствует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отсутствует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8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ГТС пруда «Лебяжий» Вольский район, в 2 км.  северо-восточнее здания администрации с. Кряжим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5,2 га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Зона водных объектов общего пользования, водотоков и замкнутых водоемов (рек, озер, ручьев, родников) - В1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Для разведения рыбы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Свет 10 м, газ 2,6 км, вода 1 км, водоотведение отсутствует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3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ГТС пруда «Ольховый» Вольский район, в 5 км. северо-западнее с.Талалихино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1,9 га 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Зоны рекреационного назначения (индекс зоны Р) обустройство мест охоты и рыбалки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Для разведения рыбы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Свет, газ, вода – 5  км, водоотведение отсутствует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80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ГТС пруда Вольский район,   центр с. Белогорное, у дома ветеранов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Объем-  40000 куб. м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Зоны рекреационного назначения (индекс зоны Р)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Для разведения рыбы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свет – 0,8км, газ – 0,3 км, вода – 0,4 км водоотведение отсутствует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32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ГТС пруда Вольский район, на въезде в с. Верхняя Чернавка у родника «Придорожный».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Объем-  18000 куб. м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Жилая зона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Для сбора родниковых вод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Свет, газ, вода – 150 м, водоотведение отсутствует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61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ГТС пруда Вольский район, с.Колояр, на р. Течеря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1,8 га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Зона застройки индивидуальными  и малоэтажными жилыми домами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Для разведения рыбы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Свет, газ, вода – 200 м, водоотведение отсутствует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ГТС пруда Вольский район, в 750 м.  восточнее здания администрации с. Николаевка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3,6 га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Зона водных объектов общего пользования – водотоков и замкнутых водоёмов (рек, озёр, ручьёв, родников) – В1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Для разведения рыбы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Свет, газ, вода – 150 м, водоотведение отсутствует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59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ГТС пруда Вольский район,   район фермы с. Юловая маза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Объем-  6000 куб. м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Зоны рекреационного назначения (индекс зоны Р)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entury Gothic" pitchFamily="34" charset="0"/>
                        </a:rPr>
                        <a:t>Для разведения рыбы</a:t>
                      </a:r>
                      <a:endParaRPr lang="ru-RU" sz="900" b="1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entury Gothic" pitchFamily="34" charset="0"/>
                        </a:rPr>
                        <a:t>Свет 200 м, газ 300м, вода 1 км, водоотведение отсутствует</a:t>
                      </a:r>
                      <a:endParaRPr lang="ru-RU" sz="900" b="1" dirty="0">
                        <a:latin typeface="Century Gothic" pitchFamily="34" charset="0"/>
                        <a:ea typeface="Times New Roman"/>
                        <a:cs typeface="Times New Roman"/>
                      </a:endParaRPr>
                    </a:p>
                  </a:txBody>
                  <a:tcPr marL="17524" marR="17524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403655" y="832678"/>
            <a:ext cx="3608172" cy="4112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  <a:ea typeface="Times New Roman"/>
                <a:cs typeface="Times New Roman"/>
              </a:rPr>
              <a:t>Гидротехнические сооружения прудов</a:t>
            </a:r>
            <a:endParaRPr lang="ru-RU" sz="1200" b="1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4953460" y="853551"/>
            <a:ext cx="1413722" cy="32211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00765" y="828558"/>
            <a:ext cx="3711149" cy="4112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  <a:ea typeface="Times New Roman"/>
                <a:cs typeface="Times New Roman"/>
              </a:rPr>
              <a:t>Туристические рыболовные базы, кемпинги</a:t>
            </a:r>
            <a:endParaRPr lang="ru-RU" sz="1200" b="1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38" y="689573"/>
            <a:ext cx="691978" cy="653194"/>
          </a:xfrm>
          <a:prstGeom prst="rect">
            <a:avLst/>
          </a:prstGeom>
        </p:spPr>
      </p:pic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8E913D22-0FBF-F25B-1A0B-66004B9F6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89B9F4F-8482-1BB2-FF2A-B101BAD55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116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98984083"/>
              </p:ext>
            </p:extLst>
          </p:nvPr>
        </p:nvGraphicFramePr>
        <p:xfrm>
          <a:off x="344130" y="847726"/>
          <a:ext cx="11552904" cy="57742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88226">
                  <a:extLst>
                    <a:ext uri="{9D8B030D-6E8A-4147-A177-3AD203B41FA5}">
                      <a16:colId xmlns="" xmlns:a16="http://schemas.microsoft.com/office/drawing/2014/main" val="2978997015"/>
                    </a:ext>
                  </a:extLst>
                </a:gridCol>
                <a:gridCol w="2888226">
                  <a:extLst>
                    <a:ext uri="{9D8B030D-6E8A-4147-A177-3AD203B41FA5}">
                      <a16:colId xmlns="" xmlns:a16="http://schemas.microsoft.com/office/drawing/2014/main" val="2890941185"/>
                    </a:ext>
                  </a:extLst>
                </a:gridCol>
                <a:gridCol w="2888226">
                  <a:extLst>
                    <a:ext uri="{9D8B030D-6E8A-4147-A177-3AD203B41FA5}">
                      <a16:colId xmlns="" xmlns:a16="http://schemas.microsoft.com/office/drawing/2014/main" val="23579001"/>
                    </a:ext>
                  </a:extLst>
                </a:gridCol>
                <a:gridCol w="2888226">
                  <a:extLst>
                    <a:ext uri="{9D8B030D-6E8A-4147-A177-3AD203B41FA5}">
                      <a16:colId xmlns="" xmlns:a16="http://schemas.microsoft.com/office/drawing/2014/main" val="395416204"/>
                    </a:ext>
                  </a:extLst>
                </a:gridCol>
              </a:tblGrid>
              <a:tr h="596830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Название проекта/направление вложения инвестиций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Наименование организации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Сроки реализации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Плановый объем инвестиций по проекту,    млн. руб.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988135"/>
                  </a:ext>
                </a:extLst>
              </a:tr>
              <a:tr h="409781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Модернизация инфраструктуры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Вольский цементный завод компании ЦЕМЕНТУМ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734,0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2648546"/>
                  </a:ext>
                </a:extLst>
              </a:tr>
              <a:tr h="354227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Строительство линии отбора отводящих газов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АО "ВолгаЦеиент"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  <a:p>
                      <a:endParaRPr lang="ru-RU" sz="10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50,0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3764081"/>
                  </a:ext>
                </a:extLst>
              </a:tr>
              <a:tr h="386355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Модернизация и  приобретение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ООО "Автотрасса"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536,0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94503853"/>
                  </a:ext>
                </a:extLst>
              </a:tr>
              <a:tr h="500679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Приобретение оборудования для производства кисломолочной  продукции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ОАО «Гормолзавод «Вольский»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10,7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51771170"/>
                  </a:ext>
                </a:extLst>
              </a:tr>
              <a:tr h="257021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Закладка интенсивного сада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ИП Димитрюк Н.В.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7,0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53900881"/>
                  </a:ext>
                </a:extLst>
              </a:tr>
              <a:tr h="370703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Увеличение производственных мощностей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ООО "Вольский кондитер-2"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50,0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8682570"/>
                  </a:ext>
                </a:extLst>
              </a:tr>
              <a:tr h="500679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Организация установки асфальтобетонного завода на территории ВМР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ООО "Дорстрой"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97,0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28698270"/>
                  </a:ext>
                </a:extLst>
              </a:tr>
              <a:tr h="348460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Модернизация технологического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ИП Хайдурова Т.С.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21241928"/>
                  </a:ext>
                </a:extLst>
              </a:tr>
              <a:tr h="485569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Техническое перевооружение машинотракторного парка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Сельхозтоваропроизводители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Вольского района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63,0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606061"/>
                  </a:ext>
                </a:extLst>
              </a:tr>
              <a:tr h="395416"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Повышение энергоэффективности и экологичности производства»</a:t>
                      </a:r>
                      <a:endParaRPr lang="ru-RU" sz="105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АО «Вольский механический завод»</a:t>
                      </a:r>
                      <a:endParaRPr lang="ru-RU" sz="105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2012-2025</a:t>
                      </a:r>
                      <a:endParaRPr lang="ru-RU" sz="105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49,2</a:t>
                      </a:r>
                      <a:endParaRPr lang="ru-RU" sz="105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9879"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Строительство элеватора мощностью 40 тыс. тонн</a:t>
                      </a:r>
                      <a:endParaRPr lang="ru-RU" sz="105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ООО АК «КОНСУЛ»</a:t>
                      </a:r>
                      <a:endParaRPr lang="ru-RU" sz="105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2023-2024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400,0</a:t>
                      </a:r>
                      <a:endParaRPr lang="ru-RU" sz="105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9879"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Развитие КФХ по мясному направлению продуктивности </a:t>
                      </a:r>
                      <a:endParaRPr lang="ru-RU" sz="105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ИП Глава КФХ Куренев А.И.</a:t>
                      </a:r>
                      <a:endParaRPr lang="ru-RU" sz="105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2022-2027</a:t>
                      </a:r>
                      <a:endParaRPr lang="ru-RU" sz="105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i="0" dirty="0">
                          <a:latin typeface="Century Gothic" pitchFamily="34" charset="0"/>
                        </a:rPr>
                        <a:t>8,7</a:t>
                      </a:r>
                      <a:endParaRPr lang="ru-RU" sz="105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58448" y="98854"/>
            <a:ext cx="6486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Реализуемые инвестиционные проекты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852F3589-35F7-7765-A95B-8C8BD5B0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558E1910-DB23-ECD5-841E-F71A30F7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7324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03061550"/>
              </p:ext>
            </p:extLst>
          </p:nvPr>
        </p:nvGraphicFramePr>
        <p:xfrm>
          <a:off x="502307" y="637771"/>
          <a:ext cx="11384892" cy="60895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89607">
                  <a:extLst>
                    <a:ext uri="{9D8B030D-6E8A-4147-A177-3AD203B41FA5}">
                      <a16:colId xmlns="" xmlns:a16="http://schemas.microsoft.com/office/drawing/2014/main" val="1717173567"/>
                    </a:ext>
                  </a:extLst>
                </a:gridCol>
                <a:gridCol w="3163329">
                  <a:extLst>
                    <a:ext uri="{9D8B030D-6E8A-4147-A177-3AD203B41FA5}">
                      <a16:colId xmlns="" xmlns:a16="http://schemas.microsoft.com/office/drawing/2014/main" val="4068223008"/>
                    </a:ext>
                  </a:extLst>
                </a:gridCol>
                <a:gridCol w="2067698">
                  <a:extLst>
                    <a:ext uri="{9D8B030D-6E8A-4147-A177-3AD203B41FA5}">
                      <a16:colId xmlns="" xmlns:a16="http://schemas.microsoft.com/office/drawing/2014/main" val="555638232"/>
                    </a:ext>
                  </a:extLst>
                </a:gridCol>
                <a:gridCol w="2364258">
                  <a:extLst>
                    <a:ext uri="{9D8B030D-6E8A-4147-A177-3AD203B41FA5}">
                      <a16:colId xmlns="" xmlns:a16="http://schemas.microsoft.com/office/drawing/2014/main" val="105401128"/>
                    </a:ext>
                  </a:extLst>
                </a:gridCol>
              </a:tblGrid>
              <a:tr h="48829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Название проекта/направление вложения инвестиций</a:t>
                      </a:r>
                      <a:endParaRPr lang="ru-RU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Наименование организации</a:t>
                      </a:r>
                      <a:endParaRPr lang="ru-RU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Сроки реализации</a:t>
                      </a:r>
                      <a:endParaRPr lang="ru-RU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Плановый объем инвестиций по проекту,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</a:rPr>
                        <a:t>млн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16011023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Строительство мощностей для выпуска сухих строительных смесей и железобетонных конструкций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Вольский цементный завод компании ЦЕМЕНТУМ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2024-2027г.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950,0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28714823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Повышение энергоэффективности и экологичности производства»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АО «Вольский механический завод»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2012-2025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49,2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60778348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Модернизация и  приобретение оборудования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ООО "Автотрасса"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2024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536,0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1031238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Приобретение транспортных средств для развоза готовой продукции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ОАО «Гормолзавод «Вольский»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2024-2025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17,0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08063751"/>
                  </a:ext>
                </a:extLst>
              </a:tr>
              <a:tr h="308138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Приобретение оборудования  для модернизации технологического процесса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ООО "Вольский кондитер-2" 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2024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10,0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6548863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Строительство элеватора мощностью 40 тыс. тонн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ООО АК «КОНСУЛ»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2023-2024</a:t>
                      </a:r>
                    </a:p>
                    <a:p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400,0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58260080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Строительство водного элеватора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ООО "Элита-С"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2024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100,0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99999591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Строительство зернового перегрузочного (водного) элеватора 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ООО "Альбарико"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2024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200,0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75974336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Создание глемпинг-парка «</a:t>
                      </a:r>
                      <a:r>
                        <a:rPr lang="en-US" sz="1100" b="1" i="0" dirty="0"/>
                        <a:t>ALBIS</a:t>
                      </a:r>
                      <a:r>
                        <a:rPr lang="ru-RU" sz="1100" b="1" i="0" dirty="0"/>
                        <a:t>»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ООО «ТИМТРИП»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2023-2024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230,0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9010176"/>
                  </a:ext>
                </a:extLst>
              </a:tr>
              <a:tr h="359697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Развитие КФХ по мясному направлению продуктивности 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ИП Глава КФХ Куренев А.И.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2022-2027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8,7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43768827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Строительство зернового склада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ИП Глава КФХ Перепелов Ю.В. 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2025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10,0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88759144"/>
                  </a:ext>
                </a:extLst>
              </a:tr>
              <a:tr h="274243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Строительство зернового склада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ИП Глава КФХ Юсупходжиев С.А.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2025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7,0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39739075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Техническое перевооружение машинотракторного парка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Сельхозтоваропроизводители Вольского района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2024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58,0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106076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Строительство и ввод в эксплуатаци 3-х блочно-модульных котельных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ООО "Инвестиционная сервисная компания"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/>
                        <a:t>2024</a:t>
                      </a:r>
                      <a:endParaRPr lang="ru-RU" sz="11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233839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29599" y="0"/>
            <a:ext cx="6662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Планируемые инвестиционные проекты 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BFB7E03A-DC86-AB95-1546-4682DBD9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4A4E4B8D-2A37-05D3-F8BE-C024CA42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2495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03061550"/>
              </p:ext>
            </p:extLst>
          </p:nvPr>
        </p:nvGraphicFramePr>
        <p:xfrm>
          <a:off x="535712" y="888655"/>
          <a:ext cx="11384892" cy="58375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89607">
                  <a:extLst>
                    <a:ext uri="{9D8B030D-6E8A-4147-A177-3AD203B41FA5}">
                      <a16:colId xmlns="" xmlns:a16="http://schemas.microsoft.com/office/drawing/2014/main" val="1717173567"/>
                    </a:ext>
                  </a:extLst>
                </a:gridCol>
                <a:gridCol w="3163329">
                  <a:extLst>
                    <a:ext uri="{9D8B030D-6E8A-4147-A177-3AD203B41FA5}">
                      <a16:colId xmlns="" xmlns:a16="http://schemas.microsoft.com/office/drawing/2014/main" val="4068223008"/>
                    </a:ext>
                  </a:extLst>
                </a:gridCol>
                <a:gridCol w="2067698">
                  <a:extLst>
                    <a:ext uri="{9D8B030D-6E8A-4147-A177-3AD203B41FA5}">
                      <a16:colId xmlns="" xmlns:a16="http://schemas.microsoft.com/office/drawing/2014/main" val="555638232"/>
                    </a:ext>
                  </a:extLst>
                </a:gridCol>
                <a:gridCol w="2364258">
                  <a:extLst>
                    <a:ext uri="{9D8B030D-6E8A-4147-A177-3AD203B41FA5}">
                      <a16:colId xmlns="" xmlns:a16="http://schemas.microsoft.com/office/drawing/2014/main" val="105401128"/>
                    </a:ext>
                  </a:extLst>
                </a:gridCol>
              </a:tblGrid>
              <a:tr h="488299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Название проекта/направление вложения инвестиций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Наименование организации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Сроки реализации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Плановый объем инвестиций по проекту,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млн руб.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16011023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Реконструкция</a:t>
                      </a:r>
                      <a:r>
                        <a:rPr lang="ru-RU" sz="1100" b="1" i="0" baseline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набережной  им. Злобина (берегоукремпление участка Волгоградского водохранилища в г. Вольске)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Министерство природных ресурсов и экологии Саратовской области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2022-2024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271,6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28714823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Создание и реконструкция объектов образования в рамках национального проекта «Образование»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Администрация Вольского муниципального</a:t>
                      </a:r>
                      <a:r>
                        <a:rPr lang="ru-RU" sz="1100" b="1" i="0" baseline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района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56,1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60778348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Создание и реконструкция объектов культуры в рамках национального проекта «Культура»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Администрация Вольского муниципального</a:t>
                      </a:r>
                      <a:r>
                        <a:rPr lang="ru-RU" sz="1100" b="1" i="0" baseline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района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87,9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Строительство и ремонт дорог в рамках национального проекта «Безопасные и качественные дороги»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Министерство транспорта и дорожного хозяйства  саратовской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2023-2024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660,2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Благоустройство придомовых и общественных территорий в рамках федерального проекта «Формирование комфортной городской среды»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Администрация Вольского муниципального района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Ремонт автомобильных дорог в сельских населенных пунктах  в рамхах реализации государственной программы «Развитие транспортной системы Саратовской области»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Администрации муниципальных образований,</a:t>
                      </a:r>
                      <a:r>
                        <a:rPr lang="ru-RU" sz="1100" b="1" i="0" baseline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входящих в состав Вольского МР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49,8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Проект «Сквер перекресток эпох»  в рамках участия  во Всероссийском конкурсе  лучших проектов создания комфортной  городской среды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Администрация Вольского муниципального района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2024-2025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87,5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58260080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Создание объектов энергетики на территории Вольского муниципального района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АО «ОБЛКОММУНЭНЕРГО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2023-2025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20,0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99999591"/>
                  </a:ext>
                </a:extLst>
              </a:tr>
              <a:tr h="396064"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Создание и реконструкция</a:t>
                      </a:r>
                      <a:r>
                        <a:rPr lang="ru-RU" sz="1100" b="1" i="0" baseline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 объектов водоснабжения на территории Вольского муниципального района</a:t>
                      </a:r>
                      <a:endParaRPr lang="ru-RU" sz="1100" b="1" i="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ГУП СО «Облводоресурс»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6,5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7597433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26717" y="151002"/>
            <a:ext cx="8165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Реализуемые и планируемые инвестиционные проекты социальной, коммунальной и инженерной инфраструктуры 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4D992D4B-6E55-8879-3C9B-EE90B0942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BD73417F-834E-4534-79ED-D317E1DD8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2495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3601" y="4896"/>
            <a:ext cx="7272000" cy="71179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ТОП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– инвестиционная идея</a:t>
            </a:r>
          </a:p>
        </p:txBody>
      </p:sp>
      <p:sp>
        <p:nvSpPr>
          <p:cNvPr id="6" name="Oval 4"/>
          <p:cNvSpPr/>
          <p:nvPr/>
        </p:nvSpPr>
        <p:spPr>
          <a:xfrm>
            <a:off x="9156518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7" name="Oval 4"/>
          <p:cNvSpPr/>
          <p:nvPr/>
        </p:nvSpPr>
        <p:spPr>
          <a:xfrm>
            <a:off x="5145350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8" name="Oval 4"/>
          <p:cNvSpPr/>
          <p:nvPr/>
        </p:nvSpPr>
        <p:spPr>
          <a:xfrm>
            <a:off x="1152470" y="4389827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14528" y="3986784"/>
            <a:ext cx="11399520" cy="304800"/>
          </a:xfrm>
          <a:prstGeom prst="rightArrow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3961606" y="3877056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8064214" y="3883152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90406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2215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7504" y="3717300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27329" y="966768"/>
            <a:ext cx="2218944" cy="11582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Комбинат по производству полуфабрикатов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«Вольский продукт»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99888" y="1011936"/>
            <a:ext cx="2218944" cy="12192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Производство замороженных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полуфабрикатов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12080" y="2371344"/>
            <a:ext cx="2218944" cy="11582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Интеграция предприятий переработки, торговли и общественного питания</a:t>
            </a:r>
            <a:endParaRPr lang="ru-R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076944" y="766119"/>
            <a:ext cx="2218944" cy="5438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Производственные  и складские помещения  порядка 3000 кв.м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36937" y="1646876"/>
            <a:ext cx="1731264" cy="11216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Центр города – точка притяжения горожан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10068201" y="1373784"/>
            <a:ext cx="230659" cy="24775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знак завершения 24"/>
          <p:cNvSpPr/>
          <p:nvPr/>
        </p:nvSpPr>
        <p:spPr>
          <a:xfrm>
            <a:off x="232340" y="464318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из мяса</a:t>
            </a:r>
          </a:p>
        </p:txBody>
      </p:sp>
      <p:sp>
        <p:nvSpPr>
          <p:cNvPr id="26" name="Блок-схема: знак завершения 25"/>
          <p:cNvSpPr/>
          <p:nvPr/>
        </p:nvSpPr>
        <p:spPr>
          <a:xfrm>
            <a:off x="2199207" y="4659185"/>
            <a:ext cx="1800000" cy="623756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 Изделия из теста</a:t>
            </a:r>
          </a:p>
        </p:txBody>
      </p:sp>
      <p:sp>
        <p:nvSpPr>
          <p:cNvPr id="28" name="Блок-схема: знак завершения 27"/>
          <p:cNvSpPr/>
          <p:nvPr/>
        </p:nvSpPr>
        <p:spPr>
          <a:xfrm>
            <a:off x="2213540" y="5395798"/>
            <a:ext cx="1800000" cy="700202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Изделия из рыбы, грибов</a:t>
            </a:r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61243" y="5418388"/>
            <a:ext cx="1800000" cy="68585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из овощей, фруктов, ягод</a:t>
            </a: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4322756" y="479558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Оптовая  реализация</a:t>
            </a: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6299438" y="479558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Розничная реализация</a:t>
            </a:r>
          </a:p>
        </p:txBody>
      </p:sp>
      <p:sp>
        <p:nvSpPr>
          <p:cNvPr id="33" name="Блок-схема: знак завершения 32"/>
          <p:cNvSpPr/>
          <p:nvPr/>
        </p:nvSpPr>
        <p:spPr>
          <a:xfrm>
            <a:off x="5272362" y="5639929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150" dirty="0">
                <a:solidFill>
                  <a:schemeClr val="tx1"/>
                </a:solidFill>
                <a:latin typeface="Century Gothic" panose="020B0502020202020204" pitchFamily="34" charset="0"/>
              </a:rPr>
              <a:t>Кафе-бистро</a:t>
            </a:r>
          </a:p>
        </p:txBody>
      </p:sp>
      <p:sp>
        <p:nvSpPr>
          <p:cNvPr id="34" name="Блок-схема: знак завершения 33"/>
          <p:cNvSpPr/>
          <p:nvPr/>
        </p:nvSpPr>
        <p:spPr>
          <a:xfrm>
            <a:off x="8413172" y="4606612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Глубокая заморозка</a:t>
            </a:r>
          </a:p>
        </p:txBody>
      </p:sp>
      <p:sp>
        <p:nvSpPr>
          <p:cNvPr id="35" name="Блок-схема: знак завершения 34"/>
          <p:cNvSpPr/>
          <p:nvPr/>
        </p:nvSpPr>
        <p:spPr>
          <a:xfrm>
            <a:off x="8413172" y="5370992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Предзаморозка</a:t>
            </a:r>
          </a:p>
        </p:txBody>
      </p:sp>
      <p:sp>
        <p:nvSpPr>
          <p:cNvPr id="36" name="Блок-схема: знак завершения 35"/>
          <p:cNvSpPr/>
          <p:nvPr/>
        </p:nvSpPr>
        <p:spPr>
          <a:xfrm>
            <a:off x="10378264" y="5359178"/>
            <a:ext cx="16812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Охлаждение</a:t>
            </a:r>
          </a:p>
        </p:txBody>
      </p:sp>
      <p:sp>
        <p:nvSpPr>
          <p:cNvPr id="37" name="Блок-схема: знак завершения 36"/>
          <p:cNvSpPr/>
          <p:nvPr/>
        </p:nvSpPr>
        <p:spPr>
          <a:xfrm>
            <a:off x="10377661" y="4598801"/>
            <a:ext cx="1681803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Шоковая заморозка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5400000">
            <a:off x="3005328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7107936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1249680" y="2322576"/>
            <a:ext cx="2218944" cy="11582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На площадке бывшего предприятия «Вольскхлеб»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231717" y="1646876"/>
            <a:ext cx="1737360" cy="11216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Транспортная доступность 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9313172" y="2839330"/>
            <a:ext cx="1737360" cy="8534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Обеспечение коммунальной инфраструктурой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8" y="3398184"/>
            <a:ext cx="720000" cy="720000"/>
          </a:xfrm>
          <a:prstGeom prst="rect">
            <a:avLst/>
          </a:prstGeom>
        </p:spPr>
      </p:pic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2DC5FBE9-8327-0397-A3F1-21CDB420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1D14F9C5-A321-AE07-0182-0212C1BE1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986275112"/>
              </p:ext>
            </p:extLst>
          </p:nvPr>
        </p:nvGraphicFramePr>
        <p:xfrm>
          <a:off x="-220717" y="3415864"/>
          <a:ext cx="6264166" cy="3442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3931149935"/>
              </p:ext>
            </p:extLst>
          </p:nvPr>
        </p:nvGraphicFramePr>
        <p:xfrm>
          <a:off x="0" y="247135"/>
          <a:ext cx="6043447" cy="339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47482173"/>
              </p:ext>
            </p:extLst>
          </p:nvPr>
        </p:nvGraphicFramePr>
        <p:xfrm>
          <a:off x="6043446" y="0"/>
          <a:ext cx="6148553" cy="339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343473599"/>
              </p:ext>
            </p:extLst>
          </p:nvPr>
        </p:nvGraphicFramePr>
        <p:xfrm>
          <a:off x="6043450" y="3310759"/>
          <a:ext cx="6148550" cy="3547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056017" y="0"/>
            <a:ext cx="3897086" cy="551935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Население</a:t>
            </a:r>
          </a:p>
        </p:txBody>
      </p:sp>
      <p:pic>
        <p:nvPicPr>
          <p:cNvPr id="3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1B14B44D-7093-85E8-F313-38293AB07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D841FAF-756F-815D-395B-1BBCF4FE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9820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3601" y="4896"/>
            <a:ext cx="7272000" cy="71179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ТОП – инвестиционная идея</a:t>
            </a:r>
          </a:p>
        </p:txBody>
      </p:sp>
      <p:sp>
        <p:nvSpPr>
          <p:cNvPr id="6" name="Oval 4"/>
          <p:cNvSpPr/>
          <p:nvPr/>
        </p:nvSpPr>
        <p:spPr>
          <a:xfrm>
            <a:off x="9156518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7" name="Oval 4"/>
          <p:cNvSpPr/>
          <p:nvPr/>
        </p:nvSpPr>
        <p:spPr>
          <a:xfrm>
            <a:off x="5145350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8" name="Oval 4"/>
          <p:cNvSpPr/>
          <p:nvPr/>
        </p:nvSpPr>
        <p:spPr>
          <a:xfrm>
            <a:off x="1152470" y="4389827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14528" y="3986784"/>
            <a:ext cx="11399520" cy="304800"/>
          </a:xfrm>
          <a:prstGeom prst="rightArrow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3961606" y="3877056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8064214" y="3883152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90406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2215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7504" y="3717300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27329" y="966768"/>
            <a:ext cx="2218944" cy="11582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Горнолыжный курорт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«ВОЛЬСКАЯ ДОЛИНА»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99888" y="1011936"/>
            <a:ext cx="2218944" cy="12192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Создание многофункциональ-ного горнолыжно-туристического комплекса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12080" y="2371344"/>
            <a:ext cx="2218944" cy="11582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Расположена в северо-восточной части Вольска, в живописном урочище «Головушка», ландшафт идеально подходит для занятий горнолыжным спортом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076944" y="859536"/>
            <a:ext cx="2218944" cy="4503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Под размещение базы используется 3 га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28700" y="1638639"/>
            <a:ext cx="1731264" cy="10551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От федеральной трассы до участка 5 минут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10010536" y="1382021"/>
            <a:ext cx="230659" cy="24775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знак завершения 24"/>
          <p:cNvSpPr/>
          <p:nvPr/>
        </p:nvSpPr>
        <p:spPr>
          <a:xfrm>
            <a:off x="232340" y="464318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Подъемники, 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лыжные трассы</a:t>
            </a:r>
          </a:p>
        </p:txBody>
      </p:sp>
      <p:sp>
        <p:nvSpPr>
          <p:cNvPr id="26" name="Блок-схема: знак завершения 25"/>
          <p:cNvSpPr/>
          <p:nvPr/>
        </p:nvSpPr>
        <p:spPr>
          <a:xfrm>
            <a:off x="2215682" y="4650947"/>
            <a:ext cx="1800000" cy="623756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СПА-центр</a:t>
            </a:r>
          </a:p>
        </p:txBody>
      </p:sp>
      <p:sp>
        <p:nvSpPr>
          <p:cNvPr id="28" name="Блок-схема: знак завершения 27"/>
          <p:cNvSpPr/>
          <p:nvPr/>
        </p:nvSpPr>
        <p:spPr>
          <a:xfrm>
            <a:off x="2213540" y="539579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Ресторан</a:t>
            </a:r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61243" y="541838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Отель</a:t>
            </a: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4322756" y="479558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Детские и спортивные площадки</a:t>
            </a: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6299438" y="479558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Туристические тропы</a:t>
            </a:r>
          </a:p>
        </p:txBody>
      </p:sp>
      <p:sp>
        <p:nvSpPr>
          <p:cNvPr id="33" name="Блок-схема: знак завершения 32"/>
          <p:cNvSpPr/>
          <p:nvPr/>
        </p:nvSpPr>
        <p:spPr>
          <a:xfrm>
            <a:off x="5272362" y="5639929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150" dirty="0">
                <a:solidFill>
                  <a:schemeClr val="tx1"/>
                </a:solidFill>
                <a:latin typeface="Century Gothic" panose="020B0502020202020204" pitchFamily="34" charset="0"/>
              </a:rPr>
              <a:t>Бассейн</a:t>
            </a:r>
          </a:p>
        </p:txBody>
      </p:sp>
      <p:sp>
        <p:nvSpPr>
          <p:cNvPr id="34" name="Блок-схема: знак завершения 33"/>
          <p:cNvSpPr/>
          <p:nvPr/>
        </p:nvSpPr>
        <p:spPr>
          <a:xfrm>
            <a:off x="8413172" y="4606612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Обзорные экскурсии по урочищу</a:t>
            </a:r>
          </a:p>
        </p:txBody>
      </p:sp>
      <p:sp>
        <p:nvSpPr>
          <p:cNvPr id="35" name="Блок-схема: знак завершения 34"/>
          <p:cNvSpPr/>
          <p:nvPr/>
        </p:nvSpPr>
        <p:spPr>
          <a:xfrm>
            <a:off x="8413172" y="5370992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Лавка местных продуктов</a:t>
            </a:r>
          </a:p>
        </p:txBody>
      </p:sp>
      <p:sp>
        <p:nvSpPr>
          <p:cNvPr id="36" name="Блок-схема: знак завершения 35"/>
          <p:cNvSpPr/>
          <p:nvPr/>
        </p:nvSpPr>
        <p:spPr>
          <a:xfrm>
            <a:off x="10378264" y="5359178"/>
            <a:ext cx="16812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Сноубординг</a:t>
            </a:r>
          </a:p>
        </p:txBody>
      </p:sp>
      <p:sp>
        <p:nvSpPr>
          <p:cNvPr id="37" name="Блок-схема: знак завершения 36"/>
          <p:cNvSpPr/>
          <p:nvPr/>
        </p:nvSpPr>
        <p:spPr>
          <a:xfrm>
            <a:off x="10377661" y="4598801"/>
            <a:ext cx="1681803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Канатная дорога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5400000">
            <a:off x="3005328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7107936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1249680" y="2322576"/>
            <a:ext cx="2218944" cy="11582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На базе действующей горнолыжной базы «Горная долина»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231717" y="1631092"/>
            <a:ext cx="1737360" cy="10544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Возможно расширение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земельный участок  до   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17 га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971006" y="2767914"/>
            <a:ext cx="2430162" cy="9885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Объект придорожного сервиса: АЗС, магазин, кафе на площадке не действующей АЗС 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по ул. Фирстова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8" y="3398184"/>
            <a:ext cx="720000" cy="720000"/>
          </a:xfrm>
          <a:prstGeom prst="rect">
            <a:avLst/>
          </a:prstGeom>
        </p:spPr>
      </p:pic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1B02DB35-EA75-E317-C784-E3315E8DF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2A23358A-4E65-9F19-9D7F-A65F3BB0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3601" y="4896"/>
            <a:ext cx="7272000" cy="71179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ТОП – инвестиционная идея</a:t>
            </a:r>
          </a:p>
        </p:txBody>
      </p:sp>
      <p:sp>
        <p:nvSpPr>
          <p:cNvPr id="6" name="Oval 4"/>
          <p:cNvSpPr/>
          <p:nvPr/>
        </p:nvSpPr>
        <p:spPr>
          <a:xfrm>
            <a:off x="9156518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7" name="Oval 4"/>
          <p:cNvSpPr/>
          <p:nvPr/>
        </p:nvSpPr>
        <p:spPr>
          <a:xfrm>
            <a:off x="5145350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8" name="Oval 4"/>
          <p:cNvSpPr/>
          <p:nvPr/>
        </p:nvSpPr>
        <p:spPr>
          <a:xfrm>
            <a:off x="1152470" y="4389827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14528" y="3986784"/>
            <a:ext cx="11399520" cy="304800"/>
          </a:xfrm>
          <a:prstGeom prst="rightArrow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3961606" y="3877056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8064214" y="3883152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90406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2215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7504" y="3717300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27329" y="966768"/>
            <a:ext cx="2218944" cy="11582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Туристско-рекреационный центр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«Красный Октябрь»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99888" y="972065"/>
            <a:ext cx="2218944" cy="125907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О</a:t>
            </a:r>
            <a:r>
              <a:rPr lang="ru-RU" sz="1200" dirty="0">
                <a:solidFill>
                  <a:schemeClr val="dk1"/>
                </a:solidFill>
                <a:latin typeface="Century Gothic" pitchFamily="34" charset="0"/>
              </a:rPr>
              <a:t>дно из самых живописных, и самое необычное место в Саратовской области. Уникальный памятник природы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12080" y="2371343"/>
            <a:ext cx="2218944" cy="121211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100" dirty="0">
                <a:solidFill>
                  <a:schemeClr val="dk1"/>
                </a:solidFill>
                <a:latin typeface="Century Gothic" pitchFamily="34" charset="0"/>
              </a:rPr>
              <a:t> В котловине карьера – озеро, окруженное зелёными берегами. Единственный палеонтологический музей под открытым небом. 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076944" y="859536"/>
            <a:ext cx="2218944" cy="4503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Под  размещение более 100 га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79027" y="1646876"/>
            <a:ext cx="1853514" cy="11216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Река Волга в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непосредственной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доступности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10068201" y="1373784"/>
            <a:ext cx="230659" cy="24775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знак завершения 24"/>
          <p:cNvSpPr/>
          <p:nvPr/>
        </p:nvSpPr>
        <p:spPr>
          <a:xfrm>
            <a:off x="232340" y="464318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Отель</a:t>
            </a:r>
          </a:p>
        </p:txBody>
      </p:sp>
      <p:sp>
        <p:nvSpPr>
          <p:cNvPr id="26" name="Блок-схема: знак завершения 25"/>
          <p:cNvSpPr/>
          <p:nvPr/>
        </p:nvSpPr>
        <p:spPr>
          <a:xfrm>
            <a:off x="2215682" y="4650947"/>
            <a:ext cx="1800000" cy="623756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latin typeface="Century Gothic" panose="020B0502020202020204" pitchFamily="34" charset="0"/>
              </a:rPr>
              <a:t>Парковая территория – ландшафтный дизайн</a:t>
            </a:r>
          </a:p>
        </p:txBody>
      </p:sp>
      <p:sp>
        <p:nvSpPr>
          <p:cNvPr id="28" name="Блок-схема: знак завершения 27"/>
          <p:cNvSpPr/>
          <p:nvPr/>
        </p:nvSpPr>
        <p:spPr>
          <a:xfrm>
            <a:off x="2213540" y="539579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Ресторан</a:t>
            </a:r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61243" y="541838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Апартаменты</a:t>
            </a: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4306280" y="4663783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Детские и спортивные площадки</a:t>
            </a: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6274725" y="4696734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Лодочная станция с пирсом</a:t>
            </a:r>
          </a:p>
        </p:txBody>
      </p:sp>
      <p:sp>
        <p:nvSpPr>
          <p:cNvPr id="33" name="Блок-схема: знак завершения 32"/>
          <p:cNvSpPr/>
          <p:nvPr/>
        </p:nvSpPr>
        <p:spPr>
          <a:xfrm>
            <a:off x="4275583" y="5425746"/>
            <a:ext cx="1800000" cy="587876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150" dirty="0">
                <a:solidFill>
                  <a:schemeClr val="tx1"/>
                </a:solidFill>
                <a:latin typeface="Century Gothic" panose="020B0502020202020204" pitchFamily="34" charset="0"/>
              </a:rPr>
              <a:t>Велодорожка, мотогонки</a:t>
            </a:r>
          </a:p>
        </p:txBody>
      </p:sp>
      <p:sp>
        <p:nvSpPr>
          <p:cNvPr id="34" name="Блок-схема: знак завершения 33"/>
          <p:cNvSpPr/>
          <p:nvPr/>
        </p:nvSpPr>
        <p:spPr>
          <a:xfrm>
            <a:off x="8413172" y="4606612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Обзорные экскурсии по карьеру и по  Волге</a:t>
            </a:r>
          </a:p>
        </p:txBody>
      </p:sp>
      <p:sp>
        <p:nvSpPr>
          <p:cNvPr id="35" name="Блок-схема: знак завершения 34"/>
          <p:cNvSpPr/>
          <p:nvPr/>
        </p:nvSpPr>
        <p:spPr>
          <a:xfrm>
            <a:off x="8413172" y="5370992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Рыбалка</a:t>
            </a:r>
          </a:p>
        </p:txBody>
      </p:sp>
      <p:sp>
        <p:nvSpPr>
          <p:cNvPr id="36" name="Блок-схема: знак завершения 35"/>
          <p:cNvSpPr/>
          <p:nvPr/>
        </p:nvSpPr>
        <p:spPr>
          <a:xfrm>
            <a:off x="10378264" y="5359178"/>
            <a:ext cx="16812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Скалодром</a:t>
            </a:r>
          </a:p>
        </p:txBody>
      </p:sp>
      <p:sp>
        <p:nvSpPr>
          <p:cNvPr id="37" name="Блок-схема: знак завершения 36"/>
          <p:cNvSpPr/>
          <p:nvPr/>
        </p:nvSpPr>
        <p:spPr>
          <a:xfrm>
            <a:off x="10345440" y="4615277"/>
            <a:ext cx="1681803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Барбекю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5400000">
            <a:off x="3005328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7107936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1249680" y="2322576"/>
            <a:ext cx="2218944" cy="11582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На площадках бывшего завода «Красный Октябрь»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231717" y="1646876"/>
            <a:ext cx="1737360" cy="11216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Автодорога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9313172" y="2839330"/>
            <a:ext cx="1737360" cy="8534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Смотровая площадка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8" y="3398184"/>
            <a:ext cx="720000" cy="720000"/>
          </a:xfrm>
          <a:prstGeom prst="rect">
            <a:avLst/>
          </a:prstGeom>
        </p:spPr>
      </p:pic>
      <p:sp>
        <p:nvSpPr>
          <p:cNvPr id="43" name="Блок-схема: знак завершения 42"/>
          <p:cNvSpPr/>
          <p:nvPr/>
        </p:nvSpPr>
        <p:spPr>
          <a:xfrm>
            <a:off x="6289734" y="5438103"/>
            <a:ext cx="1800000" cy="587876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150" dirty="0">
                <a:solidFill>
                  <a:schemeClr val="tx1"/>
                </a:solidFill>
                <a:latin typeface="Century Gothic" panose="020B0502020202020204" pitchFamily="34" charset="0"/>
              </a:rPr>
              <a:t>Прогулочные катера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9A7CC657-68A8-30AC-18E8-CF3F419A3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07D60AE0-E932-F03C-EEE1-02BF3D02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3601" y="4896"/>
            <a:ext cx="7272000" cy="71179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ТОП – инвестиционная идея</a:t>
            </a:r>
          </a:p>
        </p:txBody>
      </p:sp>
      <p:sp>
        <p:nvSpPr>
          <p:cNvPr id="6" name="Oval 4"/>
          <p:cNvSpPr/>
          <p:nvPr/>
        </p:nvSpPr>
        <p:spPr>
          <a:xfrm>
            <a:off x="9156518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7" name="Oval 4"/>
          <p:cNvSpPr/>
          <p:nvPr/>
        </p:nvSpPr>
        <p:spPr>
          <a:xfrm>
            <a:off x="5145350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8" name="Oval 4"/>
          <p:cNvSpPr/>
          <p:nvPr/>
        </p:nvSpPr>
        <p:spPr>
          <a:xfrm>
            <a:off x="1152470" y="4389827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14528" y="3986784"/>
            <a:ext cx="11399520" cy="304800"/>
          </a:xfrm>
          <a:prstGeom prst="rightArrow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3961606" y="3877056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8064214" y="3883152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90406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2215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7504" y="3717300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27329" y="966768"/>
            <a:ext cx="2218944" cy="11582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Производство материалов для строительной индустрии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99888" y="906163"/>
            <a:ext cx="2218944" cy="132497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/>
                </a:solidFill>
                <a:latin typeface="Century Gothic" pitchFamily="34" charset="0"/>
              </a:rPr>
              <a:t>Проект 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/>
                </a:solidFill>
                <a:latin typeface="Century Gothic" pitchFamily="34" charset="0"/>
              </a:rPr>
              <a:t>ОО «Холсим (Рус)» компании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/>
                </a:solidFill>
                <a:latin typeface="Century Gothic" pitchFamily="34" charset="0"/>
              </a:rPr>
              <a:t>«ЦЕМЕНТУМ»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12080" y="2371343"/>
            <a:ext cx="2218944" cy="13192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Строительство мощностей для выпуска сухих строительных смесей и ЖБИ на базе действующего предприятия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921578" y="716691"/>
            <a:ext cx="2471352" cy="8237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Предприятия  федеральных строительных кластеров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79027" y="1869988"/>
            <a:ext cx="1853514" cy="8985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dk1"/>
                </a:solidFill>
                <a:latin typeface="Century Gothic" pitchFamily="34" charset="0"/>
              </a:rPr>
              <a:t>Сырье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10051725" y="1579730"/>
            <a:ext cx="230659" cy="24775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знак завершения 24"/>
          <p:cNvSpPr/>
          <p:nvPr/>
        </p:nvSpPr>
        <p:spPr>
          <a:xfrm>
            <a:off x="140043" y="4333103"/>
            <a:ext cx="1892297" cy="932885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Домостроительный комбинат</a:t>
            </a:r>
          </a:p>
        </p:txBody>
      </p:sp>
      <p:sp>
        <p:nvSpPr>
          <p:cNvPr id="26" name="Блок-схема: знак завершения 25"/>
          <p:cNvSpPr/>
          <p:nvPr/>
        </p:nvSpPr>
        <p:spPr>
          <a:xfrm>
            <a:off x="2117125" y="4349579"/>
            <a:ext cx="2010033" cy="933362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000"/>
            <a:r>
              <a:rPr lang="ru-RU" sz="1050" dirty="0">
                <a:solidFill>
                  <a:schemeClr val="tx1"/>
                </a:solidFill>
                <a:latin typeface="Century Gothic" pitchFamily="34" charset="0"/>
              </a:rPr>
              <a:t>Лесозаготовки, </a:t>
            </a:r>
          </a:p>
          <a:p>
            <a:pPr indent="180000"/>
            <a:r>
              <a:rPr lang="ru-RU" sz="1050" dirty="0">
                <a:solidFill>
                  <a:schemeClr val="tx1"/>
                </a:solidFill>
                <a:latin typeface="Century Gothic" pitchFamily="34" charset="0"/>
              </a:rPr>
              <a:t>производство шпонированного бруса, древесностру-жечных плит</a:t>
            </a:r>
          </a:p>
        </p:txBody>
      </p:sp>
      <p:sp>
        <p:nvSpPr>
          <p:cNvPr id="28" name="Блок-схема: знак завершения 27"/>
          <p:cNvSpPr/>
          <p:nvPr/>
        </p:nvSpPr>
        <p:spPr>
          <a:xfrm>
            <a:off x="2197064" y="5445211"/>
            <a:ext cx="1847714" cy="914399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Производство,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пеллет, 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древесного угля,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арболитовых блоков</a:t>
            </a:r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05946" y="5418388"/>
            <a:ext cx="1855297" cy="95769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Производство домов по объемно-модульной технологии</a:t>
            </a: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4234249" y="4333103"/>
            <a:ext cx="1847318" cy="947351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Завод по производству извести</a:t>
            </a: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6293708" y="4382530"/>
            <a:ext cx="1904584" cy="92052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Завод по производству химически осажденного мела</a:t>
            </a:r>
            <a:r>
              <a:rPr lang="ru-RU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3" name="Блок-схема: знак завершения 32"/>
          <p:cNvSpPr/>
          <p:nvPr/>
        </p:nvSpPr>
        <p:spPr>
          <a:xfrm>
            <a:off x="4250870" y="5461686"/>
            <a:ext cx="1800000" cy="897925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 ЗУ на площадке старого известкового завода в 14 км от Вольска</a:t>
            </a:r>
            <a:endParaRPr lang="ru-RU" sz="115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Блок-схема: знак завершения 33"/>
          <p:cNvSpPr/>
          <p:nvPr/>
        </p:nvSpPr>
        <p:spPr>
          <a:xfrm>
            <a:off x="8421409" y="4647801"/>
            <a:ext cx="1800000" cy="764457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000"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Агролесопере-рабатывающий комбинат</a:t>
            </a:r>
            <a:endParaRPr lang="ru-RU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Блок-схема: знак завершения 34"/>
          <p:cNvSpPr/>
          <p:nvPr/>
        </p:nvSpPr>
        <p:spPr>
          <a:xfrm>
            <a:off x="8437886" y="5519273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ЗУ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на площадке бывшей воинской части10 Га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6" name="Блок-схема: знак завершения 35"/>
          <p:cNvSpPr/>
          <p:nvPr/>
        </p:nvSpPr>
        <p:spPr>
          <a:xfrm>
            <a:off x="10361788" y="5490985"/>
            <a:ext cx="16812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ЗУ 4 га в р-не Привольска</a:t>
            </a: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Блок-схема: знак завершения 36"/>
          <p:cNvSpPr/>
          <p:nvPr/>
        </p:nvSpPr>
        <p:spPr>
          <a:xfrm>
            <a:off x="10378391" y="4664704"/>
            <a:ext cx="1681803" cy="73931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Завод по производству красного кирпича</a:t>
            </a: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5400000">
            <a:off x="3005328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7107936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1249680" y="2322575"/>
            <a:ext cx="2218944" cy="129383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Площадка бывшего подсобного хозяйства военного училища 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15 га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215241" y="1845276"/>
            <a:ext cx="1737360" cy="9226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Логистика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9313172" y="2839330"/>
            <a:ext cx="1737360" cy="8534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Подготовка кадров на базе технологического колледжа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8" y="3398184"/>
            <a:ext cx="720000" cy="720000"/>
          </a:xfrm>
          <a:prstGeom prst="rect">
            <a:avLst/>
          </a:prstGeom>
        </p:spPr>
      </p:pic>
      <p:sp>
        <p:nvSpPr>
          <p:cNvPr id="43" name="Блок-схема: знак завершения 42"/>
          <p:cNvSpPr/>
          <p:nvPr/>
        </p:nvSpPr>
        <p:spPr>
          <a:xfrm>
            <a:off x="6380351" y="5469924"/>
            <a:ext cx="1800000" cy="889687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ЗУ 2,5 га , в р-не </a:t>
            </a:r>
            <a:r>
              <a:rPr lang="ru-RU" sz="1200" dirty="0">
                <a:solidFill>
                  <a:schemeClr val="tx1"/>
                </a:solidFill>
              </a:rPr>
              <a:t>ул. Хальзова б/</a:t>
            </a:r>
            <a:r>
              <a:rPr lang="ru-RU" sz="1200" dirty="0" err="1">
                <a:solidFill>
                  <a:schemeClr val="tx1"/>
                </a:solidFill>
              </a:rPr>
              <a:t>н</a:t>
            </a:r>
            <a:r>
              <a:rPr lang="ru-RU" sz="1200" dirty="0">
                <a:solidFill>
                  <a:schemeClr val="tx1"/>
                </a:solidFill>
              </a:rPr>
              <a:t>, в районе д.1</a:t>
            </a: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1169773" y="3599934"/>
            <a:ext cx="252412" cy="42012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EDAED7AC-3854-8F5B-0A7A-99137FB9B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A34388D2-56BB-E35E-B46D-9AD7D87E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3601" y="4896"/>
            <a:ext cx="7272000" cy="71179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ТОП – инвестиционная идея</a:t>
            </a:r>
          </a:p>
        </p:txBody>
      </p:sp>
      <p:sp>
        <p:nvSpPr>
          <p:cNvPr id="6" name="Oval 4"/>
          <p:cNvSpPr/>
          <p:nvPr/>
        </p:nvSpPr>
        <p:spPr>
          <a:xfrm>
            <a:off x="9156518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7" name="Oval 4"/>
          <p:cNvSpPr/>
          <p:nvPr/>
        </p:nvSpPr>
        <p:spPr>
          <a:xfrm>
            <a:off x="5145350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8" name="Oval 4"/>
          <p:cNvSpPr/>
          <p:nvPr/>
        </p:nvSpPr>
        <p:spPr>
          <a:xfrm>
            <a:off x="1152470" y="4389827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14528" y="3986784"/>
            <a:ext cx="11399520" cy="304800"/>
          </a:xfrm>
          <a:prstGeom prst="rightArrow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3961606" y="3877056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8064214" y="3883152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90406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2215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7504" y="3717300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12108" y="930876"/>
            <a:ext cx="2570205" cy="119413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Машиностроительный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комплекс 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на базе действующего механического завода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00368" y="906163"/>
            <a:ext cx="2512540" cy="132497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Металлообрабатывающий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 учебно-производственный центр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975654" y="2371343"/>
            <a:ext cx="2545492" cy="13192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Площадка бывшего завода «Новый Металлист»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ЗУ 18 га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Производственные площади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946292" y="700216"/>
            <a:ext cx="2446638" cy="593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Действующие предприятия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ООО «Фотэкс»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ООО «Промоборудование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097795" y="1646876"/>
            <a:ext cx="2034746" cy="11216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dk1"/>
                </a:solidFill>
                <a:latin typeface="Century Gothic" pitchFamily="34" charset="0"/>
              </a:rPr>
              <a:t>Инфраструктура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10068201" y="1373784"/>
            <a:ext cx="230659" cy="24775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знак завершения 24"/>
          <p:cNvSpPr/>
          <p:nvPr/>
        </p:nvSpPr>
        <p:spPr>
          <a:xfrm>
            <a:off x="140043" y="4333103"/>
            <a:ext cx="1892297" cy="932885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электромобилей</a:t>
            </a:r>
          </a:p>
        </p:txBody>
      </p:sp>
      <p:sp>
        <p:nvSpPr>
          <p:cNvPr id="26" name="Блок-схема: знак завершения 25"/>
          <p:cNvSpPr/>
          <p:nvPr/>
        </p:nvSpPr>
        <p:spPr>
          <a:xfrm>
            <a:off x="2117125" y="4349579"/>
            <a:ext cx="2010033" cy="933362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000"/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Производство водогрейных котлов для промышленных объектов</a:t>
            </a:r>
          </a:p>
        </p:txBody>
      </p:sp>
      <p:sp>
        <p:nvSpPr>
          <p:cNvPr id="28" name="Блок-схема: знак завершения 27"/>
          <p:cNvSpPr/>
          <p:nvPr/>
        </p:nvSpPr>
        <p:spPr>
          <a:xfrm>
            <a:off x="2197064" y="5445211"/>
            <a:ext cx="1847714" cy="914399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энергетических установок для отбора энергии ветра, течения рек</a:t>
            </a:r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05946" y="5418388"/>
            <a:ext cx="1855297" cy="95769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Производство автокомпонентов  из волокнистых материалов</a:t>
            </a: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4234249" y="4333103"/>
            <a:ext cx="1847318" cy="947351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Подготовка специалистов  по работе на высокотехнологичном оборудовании с автоматическим управлением</a:t>
            </a:r>
          </a:p>
          <a:p>
            <a:pPr algn="ctr">
              <a:lnSpc>
                <a:spcPct val="80000"/>
              </a:lnSpc>
            </a:pP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6293708" y="4341341"/>
            <a:ext cx="1904584" cy="961717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запасных частей, деталей для строительной индустрии</a:t>
            </a:r>
          </a:p>
        </p:txBody>
      </p:sp>
      <p:sp>
        <p:nvSpPr>
          <p:cNvPr id="33" name="Блок-схема: знак завершения 32"/>
          <p:cNvSpPr/>
          <p:nvPr/>
        </p:nvSpPr>
        <p:spPr>
          <a:xfrm>
            <a:off x="4250870" y="5461686"/>
            <a:ext cx="1800000" cy="897925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Ремонт спецтехники</a:t>
            </a:r>
          </a:p>
        </p:txBody>
      </p:sp>
      <p:sp>
        <p:nvSpPr>
          <p:cNvPr id="34" name="Блок-схема: знак завершения 33"/>
          <p:cNvSpPr/>
          <p:nvPr/>
        </p:nvSpPr>
        <p:spPr>
          <a:xfrm>
            <a:off x="8421409" y="4481385"/>
            <a:ext cx="1800000" cy="930874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Проектирование деталей</a:t>
            </a:r>
          </a:p>
        </p:txBody>
      </p:sp>
      <p:sp>
        <p:nvSpPr>
          <p:cNvPr id="35" name="Блок-схема: знак завершения 34"/>
          <p:cNvSpPr/>
          <p:nvPr/>
        </p:nvSpPr>
        <p:spPr>
          <a:xfrm>
            <a:off x="8437886" y="5519273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Конструкторское бюро</a:t>
            </a:r>
          </a:p>
        </p:txBody>
      </p:sp>
      <p:sp>
        <p:nvSpPr>
          <p:cNvPr id="36" name="Блок-схема: знак завершения 35"/>
          <p:cNvSpPr/>
          <p:nvPr/>
        </p:nvSpPr>
        <p:spPr>
          <a:xfrm>
            <a:off x="10361788" y="5490985"/>
            <a:ext cx="16812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000"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СГТУ, СГУ, </a:t>
            </a:r>
          </a:p>
          <a:p>
            <a:pPr indent="180000"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БИТИ</a:t>
            </a:r>
          </a:p>
        </p:txBody>
      </p:sp>
      <p:sp>
        <p:nvSpPr>
          <p:cNvPr id="37" name="Блок-схема: знак завершения 36"/>
          <p:cNvSpPr/>
          <p:nvPr/>
        </p:nvSpPr>
        <p:spPr>
          <a:xfrm>
            <a:off x="10378391" y="4464908"/>
            <a:ext cx="1681803" cy="939114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000" algn="ctr"/>
            <a:r>
              <a:rPr lang="ru-RU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Наличие отраслевых высококвалифици-рованных специалистов и их подготовки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5400000">
            <a:off x="3005328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7107936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1120345" y="2273644"/>
            <a:ext cx="2529017" cy="145809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7 свободных производственных площадок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ЗУ – 3,6 га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S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помещений  -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18 751 кв.м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Высота этажей от 3 до 11 м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231717" y="1646876"/>
            <a:ext cx="1795526" cy="11216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Логистика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971005" y="2839330"/>
            <a:ext cx="2397211" cy="8534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Подготовка кадров «Вольский технологический колледж»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8" y="3398184"/>
            <a:ext cx="720000" cy="720000"/>
          </a:xfrm>
          <a:prstGeom prst="rect">
            <a:avLst/>
          </a:prstGeom>
        </p:spPr>
      </p:pic>
      <p:sp>
        <p:nvSpPr>
          <p:cNvPr id="43" name="Блок-схема: знак завершения 42"/>
          <p:cNvSpPr/>
          <p:nvPr/>
        </p:nvSpPr>
        <p:spPr>
          <a:xfrm>
            <a:off x="6285470" y="5469924"/>
            <a:ext cx="1935892" cy="889687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Производство металлоконструкций, металлофурнитуры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A3A283CD-2D96-024E-AD8F-F599785CB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E346E9A3-8FBD-0FE3-ADE4-E483DB4D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3601" y="4896"/>
            <a:ext cx="7272000" cy="71179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ТОП – инвестиционная идея</a:t>
            </a:r>
          </a:p>
        </p:txBody>
      </p:sp>
      <p:sp>
        <p:nvSpPr>
          <p:cNvPr id="6" name="Oval 4"/>
          <p:cNvSpPr/>
          <p:nvPr/>
        </p:nvSpPr>
        <p:spPr>
          <a:xfrm>
            <a:off x="9156518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7" name="Oval 4"/>
          <p:cNvSpPr/>
          <p:nvPr/>
        </p:nvSpPr>
        <p:spPr>
          <a:xfrm>
            <a:off x="5145350" y="4395923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8" name="Oval 4"/>
          <p:cNvSpPr/>
          <p:nvPr/>
        </p:nvSpPr>
        <p:spPr>
          <a:xfrm>
            <a:off x="1152470" y="4389827"/>
            <a:ext cx="2054026" cy="1852477"/>
          </a:xfrm>
          <a:prstGeom prst="ellipse">
            <a:avLst/>
          </a:prstGeom>
          <a:noFill/>
          <a:ln w="19050" cmpd="sng">
            <a:solidFill>
              <a:srgbClr val="767171">
                <a:alpha val="67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14528" y="4003260"/>
            <a:ext cx="11399520" cy="304800"/>
          </a:xfrm>
          <a:prstGeom prst="rightArrow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3961606" y="3877056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8064214" y="3883152"/>
            <a:ext cx="366554" cy="794"/>
          </a:xfrm>
          <a:prstGeom prst="line">
            <a:avLst/>
          </a:prstGeom>
          <a:ln w="1905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90406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2215" y="373115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7504" y="3717300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Идея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27329" y="966768"/>
            <a:ext cx="2218944" cy="11582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Агропромышленный центр глубокой переработки зерна и логистики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с/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х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грузов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99888" y="906163"/>
            <a:ext cx="2218944" cy="132497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/>
                </a:solidFill>
                <a:latin typeface="Century Gothic" pitchFamily="34" charset="0"/>
              </a:rPr>
              <a:t>Все площадки обеспечены инфраструктурой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12080" y="2371343"/>
            <a:ext cx="2218944" cy="121211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Свободная площадка бывшего завода «Комсомолец»  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5,3 га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076944" y="716692"/>
            <a:ext cx="2218944" cy="593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dk1"/>
                </a:solidFill>
                <a:latin typeface="Century Gothic" pitchFamily="34" charset="0"/>
              </a:rPr>
              <a:t>Логистический 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dk1"/>
                </a:solidFill>
                <a:latin typeface="Century Gothic" pitchFamily="34" charset="0"/>
              </a:rPr>
              <a:t>центр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79027" y="1646876"/>
            <a:ext cx="1853514" cy="11216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Отправка речным транспортом в порты РФ  и  на экспорт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10068201" y="1373784"/>
            <a:ext cx="230659" cy="24775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знак завершения 24"/>
          <p:cNvSpPr/>
          <p:nvPr/>
        </p:nvSpPr>
        <p:spPr>
          <a:xfrm>
            <a:off x="232340" y="4643188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Водный элеватор на площадке бывшей Вольской нефтебазы</a:t>
            </a:r>
          </a:p>
        </p:txBody>
      </p:sp>
      <p:sp>
        <p:nvSpPr>
          <p:cNvPr id="26" name="Блок-схема: знак завершения 25"/>
          <p:cNvSpPr/>
          <p:nvPr/>
        </p:nvSpPr>
        <p:spPr>
          <a:xfrm>
            <a:off x="2215682" y="4650947"/>
            <a:ext cx="1800000" cy="623756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Зерновой терминал</a:t>
            </a:r>
          </a:p>
        </p:txBody>
      </p:sp>
      <p:sp>
        <p:nvSpPr>
          <p:cNvPr id="28" name="Блок-схема: знак завершения 27"/>
          <p:cNvSpPr/>
          <p:nvPr/>
        </p:nvSpPr>
        <p:spPr>
          <a:xfrm>
            <a:off x="2197064" y="5445212"/>
            <a:ext cx="1847714" cy="856734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Водный элеватор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Century Gothic" pitchFamily="34" charset="0"/>
              </a:rPr>
              <a:t>ЗУ 0,2 га, п. Широкий Дол</a:t>
            </a:r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05946" y="5418388"/>
            <a:ext cx="1855297" cy="88355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Возрождение мукомольного производство на площадке Мельницы купца И.В. Меркульева</a:t>
            </a: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4306280" y="4663783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Высокопроизводи-тельный комплекс по приему зерна</a:t>
            </a: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6340628" y="4655545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Комбикормовый завод</a:t>
            </a:r>
          </a:p>
        </p:txBody>
      </p:sp>
      <p:sp>
        <p:nvSpPr>
          <p:cNvPr id="33" name="Блок-схема: знак завершения 32"/>
          <p:cNvSpPr/>
          <p:nvPr/>
        </p:nvSpPr>
        <p:spPr>
          <a:xfrm>
            <a:off x="4275583" y="5425746"/>
            <a:ext cx="1800000" cy="587876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150" dirty="0">
                <a:solidFill>
                  <a:schemeClr val="tx1"/>
                </a:solidFill>
                <a:latin typeface="Century Gothic" panose="020B0502020202020204" pitchFamily="34" charset="0"/>
              </a:rPr>
              <a:t>Маслоцех</a:t>
            </a:r>
          </a:p>
        </p:txBody>
      </p:sp>
      <p:sp>
        <p:nvSpPr>
          <p:cNvPr id="34" name="Блок-схема: знак завершения 33"/>
          <p:cNvSpPr/>
          <p:nvPr/>
        </p:nvSpPr>
        <p:spPr>
          <a:xfrm>
            <a:off x="8421409" y="4647802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000"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Организация центров механизации</a:t>
            </a:r>
            <a:endParaRPr lang="ru-RU" sz="11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Блок-схема: знак завершения 34"/>
          <p:cNvSpPr/>
          <p:nvPr/>
        </p:nvSpPr>
        <p:spPr>
          <a:xfrm>
            <a:off x="8413172" y="5370992"/>
            <a:ext cx="18000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Возможность строительства причальных стенок</a:t>
            </a:r>
          </a:p>
        </p:txBody>
      </p:sp>
      <p:sp>
        <p:nvSpPr>
          <p:cNvPr id="36" name="Блок-схема: знак завершения 35"/>
          <p:cNvSpPr/>
          <p:nvPr/>
        </p:nvSpPr>
        <p:spPr>
          <a:xfrm>
            <a:off x="10394740" y="5367416"/>
            <a:ext cx="1681200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Машинно-тракторные станции</a:t>
            </a:r>
          </a:p>
        </p:txBody>
      </p:sp>
      <p:sp>
        <p:nvSpPr>
          <p:cNvPr id="37" name="Блок-схема: знак завершения 36"/>
          <p:cNvSpPr/>
          <p:nvPr/>
        </p:nvSpPr>
        <p:spPr>
          <a:xfrm>
            <a:off x="10378391" y="4664704"/>
            <a:ext cx="1681803" cy="6228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Ремонтные базы АПК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5400000">
            <a:off x="3005328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7107936" y="5358384"/>
            <a:ext cx="2279904" cy="1588"/>
          </a:xfrm>
          <a:prstGeom prst="line">
            <a:avLst/>
          </a:prstGeom>
          <a:ln w="28575">
            <a:solidFill>
              <a:srgbClr val="767171"/>
            </a:solidFill>
            <a:prstDash val="sys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1249680" y="2322576"/>
            <a:ext cx="2218944" cy="11582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1 этап зернопогрузочный «Волжский терминал» – площадка предоставлена 10 га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231717" y="1646876"/>
            <a:ext cx="1737360" cy="11216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Федеральная трасса, 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выход на трассу М-5,</a:t>
            </a:r>
          </a:p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автодорога объездная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0227571" y="2880520"/>
            <a:ext cx="1737360" cy="8841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Реконструкция и модернизация погрузного двора РЖД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8" y="3398184"/>
            <a:ext cx="720000" cy="720000"/>
          </a:xfrm>
          <a:prstGeom prst="rect">
            <a:avLst/>
          </a:prstGeom>
        </p:spPr>
      </p:pic>
      <p:sp>
        <p:nvSpPr>
          <p:cNvPr id="43" name="Блок-схема: знак завершения 42"/>
          <p:cNvSpPr/>
          <p:nvPr/>
        </p:nvSpPr>
        <p:spPr>
          <a:xfrm>
            <a:off x="6289734" y="5438103"/>
            <a:ext cx="1800000" cy="587876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150" dirty="0">
                <a:solidFill>
                  <a:schemeClr val="tx1"/>
                </a:solidFill>
                <a:latin typeface="Century Gothic" panose="020B0502020202020204" pitchFamily="34" charset="0"/>
              </a:rPr>
              <a:t>Крупяное производство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8324632" y="2880518"/>
            <a:ext cx="1758482" cy="8759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000" b="1">
                <a:solidFill>
                  <a:srgbClr val="A81E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Глубина Волги позволяет загружать крупнотоннажные судна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7EEBB0D8-03C3-A6FF-D1AD-558E607C1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DE78C06E-9477-24AC-8A26-C3B26433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3" grpId="0" animBg="1"/>
      <p:bldP spid="4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3601" y="-49427"/>
            <a:ext cx="72720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Инвестиционные идеи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1129115"/>
              </p:ext>
            </p:extLst>
          </p:nvPr>
        </p:nvGraphicFramePr>
        <p:xfrm>
          <a:off x="370703" y="703134"/>
          <a:ext cx="11500310" cy="569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81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22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Описание бизнес-идеи</a:t>
                      </a:r>
                    </a:p>
                  </a:txBody>
                  <a:tcPr marL="121920" marR="12192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Наличие площадки 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83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latin typeface="Century Gothic" pitchFamily="34" charset="0"/>
                        </a:rPr>
                        <a:t>Туризм и рекреация</a:t>
                      </a: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Придорожный сервис: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АЗС, кафе, магазин,</a:t>
                      </a:r>
                      <a:endParaRPr lang="ru-RU" sz="1200" b="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lnB w="12700" cmpd="sng"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64:08:130101:108 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Земельный участок, площадь 0,1 га (возможно расширение) расположен между 1 и 2 поворотом на с Куриловка Сенновского МО, вдоль федеральной трассы</a:t>
                      </a:r>
                      <a:endParaRPr lang="ru-RU" sz="12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3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Придорожный сервис: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кафе, магазин, гостиница</a:t>
                      </a:r>
                      <a:endParaRPr lang="ru-RU" sz="1200" b="0" dirty="0">
                        <a:latin typeface="Century Gothic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ru-RU" sz="1200" b="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64:42:020803:373   Земельный участок,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площадь 0,6 га, Терсинское МО, расположен вдоль федеральной трассы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32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Организация 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кемпингов, база отдыха, рыбалка, туристический лагерь</a:t>
                      </a:r>
                      <a:endParaRPr lang="ru-RU" sz="1200" b="0" dirty="0">
                        <a:latin typeface="Century Gothic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ru-RU" sz="1200" b="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64:42:020803:103 Земельный участок,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площадь 2,5 га, Терсинское МО, расположен вдоль федеральной трассы, в непосредственной близости у пруда «Бабушин»»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Century Gothic" pitchFamily="34" charset="0"/>
                        </a:rPr>
                        <a:t>Организация  судоремонтного  предприятия</a:t>
                      </a:r>
                    </a:p>
                  </a:txBody>
                  <a:tcPr marL="121920" marR="12192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64:42:030207:10 , 64:42:030207:19   2 земельных участка, общая площадь 1,46 га в непосредственном прилегании друг от друга  расположен  в черте города, в р-не ООО «Металлист-РТ», вдоль р. Волга</a:t>
                      </a:r>
                      <a:endParaRPr lang="ru-RU" sz="12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Организация кемпингов, туристических рыболовных баз</a:t>
                      </a:r>
                    </a:p>
                  </a:txBody>
                  <a:tcPr marL="121920" marR="1219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15 объектов гидротехнических сооружений в селах Вольского района</a:t>
                      </a:r>
                    </a:p>
                  </a:txBody>
                  <a:tcPr marL="121920" marR="121920" anchor="ctr">
                    <a:lnB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Организация туристический центр клубного типа</a:t>
                      </a: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64:42:020101:51   </a:t>
                      </a:r>
                      <a:r>
                        <a:rPr lang="ru-RU" sz="1200" dirty="0">
                          <a:latin typeface="Century Gothic" pitchFamily="34" charset="0"/>
                        </a:rPr>
                        <a:t>Земельный</a:t>
                      </a:r>
                      <a:r>
                        <a:rPr lang="ru-RU" sz="1200" baseline="0" dirty="0">
                          <a:latin typeface="Century Gothic" pitchFamily="34" charset="0"/>
                        </a:rPr>
                        <a:t> участок расположен в черте города перед поселком Рыбное, 4 га, вдоль р. Волга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lnT w="9525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Организация кемпингов, туристических рыболовных баз</a:t>
                      </a:r>
                    </a:p>
                  </a:txBody>
                  <a:tcPr marL="121920" marR="1219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64:08:020101:254, ГТС пруда «Бабушин», площадь 1,08га,</a:t>
                      </a:r>
                      <a:r>
                        <a:rPr lang="ru-RU" sz="1200" baseline="0" dirty="0">
                          <a:latin typeface="Century Gothic" pitchFamily="34" charset="0"/>
                        </a:rPr>
                        <a:t> </a:t>
                      </a:r>
                      <a:r>
                        <a:rPr lang="ru-RU" sz="1200" dirty="0">
                          <a:latin typeface="Century Gothic" pitchFamily="34" charset="0"/>
                        </a:rPr>
                        <a:t>Вольский район, в 4 км</a:t>
                      </a:r>
                      <a:r>
                        <a:rPr lang="ru-RU" sz="1200" baseline="0" dirty="0">
                          <a:latin typeface="Century Gothic" pitchFamily="34" charset="0"/>
                        </a:rPr>
                        <a:t> северо-западнее с.Терса вдоль федеральной трассы Сызрань-Саратов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Организация кемпингов, туристических рыболовных баз</a:t>
                      </a: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64:08:000000:748   ГТС пруда «Ванюшин», площадь 1,08га,</a:t>
                      </a:r>
                      <a:r>
                        <a:rPr lang="ru-RU" sz="1200" baseline="0" dirty="0">
                          <a:latin typeface="Century Gothic" pitchFamily="34" charset="0"/>
                        </a:rPr>
                        <a:t> </a:t>
                      </a:r>
                      <a:r>
                        <a:rPr lang="ru-RU" sz="1200" dirty="0">
                          <a:latin typeface="Century Gothic" pitchFamily="34" charset="0"/>
                        </a:rPr>
                        <a:t>Вольский район, в 5 км</a:t>
                      </a:r>
                      <a:r>
                        <a:rPr lang="ru-RU" sz="1200" baseline="0" dirty="0">
                          <a:latin typeface="Century Gothic" pitchFamily="34" charset="0"/>
                        </a:rPr>
                        <a:t> северо-восточнее  с.Терса вдоль федеральной трассы Сызрань-Саратов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Организация летнего туристического лагеря для организации летнего отдыха с установкой нестационарных объектов</a:t>
                      </a:r>
                    </a:p>
                  </a:txBody>
                  <a:tcPr marL="121920" marR="1219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64:42:020804:33  </a:t>
                      </a:r>
                      <a:r>
                        <a:rPr lang="ru-RU" sz="1200" dirty="0">
                          <a:latin typeface="Century Gothic" pitchFamily="34" charset="0"/>
                        </a:rPr>
                        <a:t>Земельный участок расположен на территории</a:t>
                      </a:r>
                      <a:r>
                        <a:rPr lang="ru-RU" sz="1200" baseline="0" dirty="0">
                          <a:latin typeface="Century Gothic" pitchFamily="34" charset="0"/>
                        </a:rPr>
                        <a:t> Сенновского МО </a:t>
                      </a:r>
                      <a:r>
                        <a:rPr lang="ru-RU" sz="1200" dirty="0">
                          <a:latin typeface="Century Gothic" pitchFamily="34" charset="0"/>
                        </a:rPr>
                        <a:t>в устье реки Терса (правый приток р.Волга), 28.8 га </a:t>
                      </a:r>
                    </a:p>
                  </a:txBody>
                  <a:tcPr marL="121920" marR="1219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Организация туристической базы</a:t>
                      </a: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64:42:020807:118 , 64:42:020804:124   2 земельных участка, общая площадь 1,46 га, в непосредственном прилегании друг от друга  первая береговая линия, вдоль р. Волга, Терсинское МО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0557D6EC-07B6-E6C6-A838-C0D74A970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62B5BBDD-F36E-8F19-4A34-B477B666C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0635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3601" y="-49427"/>
            <a:ext cx="72720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Инвестиционные идеи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1129115"/>
              </p:ext>
            </p:extLst>
          </p:nvPr>
        </p:nvGraphicFramePr>
        <p:xfrm>
          <a:off x="502508" y="810227"/>
          <a:ext cx="11335553" cy="2863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98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157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Описание бизнес-идеи</a:t>
                      </a:r>
                    </a:p>
                  </a:txBody>
                  <a:tcPr marL="121920" marR="12192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Наличие площадки </a:t>
                      </a:r>
                      <a:endParaRPr lang="ru-RU" sz="12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83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latin typeface="Century Gothic" pitchFamily="34" charset="0"/>
                        </a:rPr>
                        <a:t>Агропромышленный комплекс и переработка</a:t>
                      </a:r>
                    </a:p>
                  </a:txBody>
                  <a:tcPr marL="121920" marR="12192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Организация рыбоводческого хозяйства </a:t>
                      </a:r>
                      <a:r>
                        <a:rPr lang="ru-RU" sz="1200" baseline="0" dirty="0">
                          <a:latin typeface="Century Gothic" pitchFamily="34" charset="0"/>
                        </a:rPr>
                        <a:t> и консервного завода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Гидротехнические сооружения прудов с. Талалихино  (при въезде в село) ,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Талалихинское  МО  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(бывший рыболоводческий совхоз «Красный рыбак» .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Общая площадь прудов - 200 га (21 объект).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Организация  животноводческого комплекса  на 5000  дойных коров</a:t>
                      </a:r>
                    </a:p>
                  </a:txBody>
                  <a:tcPr marL="121920" marR="1219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Земельный участок расположен в с. Улыбовка   Кряжимское МО 3000 га </a:t>
                      </a:r>
                    </a:p>
                  </a:txBody>
                  <a:tcPr marL="121920" marR="12192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Организация  молочно-товарной</a:t>
                      </a:r>
                      <a:r>
                        <a:rPr lang="ru-RU" sz="1200" baseline="0" dirty="0">
                          <a:latin typeface="Century Gothic" pitchFamily="34" charset="0"/>
                        </a:rPr>
                        <a:t> фермы на 1200 голов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64:42:040101:199   Земельный участок площадью 17,5 га, расположен в пос. Откормсовхоз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Создание плодово-овощного консервного завода</a:t>
                      </a:r>
                    </a:p>
                  </a:txBody>
                  <a:tcPr marL="121920" marR="12192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64:08:020803:156  Земельный участок,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площадь 3,1 га, Терсинское МО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itchFamily="34" charset="0"/>
                        </a:rPr>
                        <a:t>Организация птицеводческого комплекса</a:t>
                      </a: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64:08:170101:156,53,54,56,57,58,59,60   7 земельных участков,</a:t>
                      </a: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общая площадь 30 га, Нижнечернавское  МО</a:t>
                      </a:r>
                      <a:endParaRPr lang="ru-RU" sz="1200" dirty="0">
                        <a:latin typeface="Century Gothic" pitchFamily="34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BD4FF98E-C114-E9F7-D63E-473D90728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CE7F50D4-BDC6-FF25-D6C5-AD5C7A10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0635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3007" y="853946"/>
            <a:ext cx="11509694" cy="6004054"/>
            <a:chOff x="745060" y="1925528"/>
            <a:chExt cx="9417472" cy="49087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2044" y="1925528"/>
              <a:ext cx="8839200" cy="4908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414351" y="5054492"/>
              <a:ext cx="748181" cy="720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407487" y="4025692"/>
              <a:ext cx="755045" cy="7251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434943" y="2983176"/>
              <a:ext cx="720725" cy="7133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448671" y="1947519"/>
              <a:ext cx="691341" cy="6837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79379" y="1940659"/>
              <a:ext cx="705482" cy="679009"/>
            </a:xfrm>
            <a:prstGeom prst="rect">
              <a:avLst/>
            </a:prstGeom>
            <a:noFill/>
          </p:spPr>
        </p:pic>
        <p:pic>
          <p:nvPicPr>
            <p:cNvPr id="9" name="object 9"/>
            <p:cNvPicPr/>
            <p:nvPr/>
          </p:nvPicPr>
          <p:blipFill>
            <a:blip r:embed="rId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45060" y="4018834"/>
              <a:ext cx="755044" cy="7338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65650" y="5047633"/>
              <a:ext cx="761909" cy="7270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72515" y="2969460"/>
              <a:ext cx="729039" cy="740735"/>
            </a:xfrm>
            <a:prstGeom prst="rect">
              <a:avLst/>
            </a:prstGeom>
          </p:spPr>
        </p:pic>
      </p:grpSp>
      <p:grpSp>
        <p:nvGrpSpPr>
          <p:cNvPr id="12" name="object 14"/>
          <p:cNvGrpSpPr/>
          <p:nvPr/>
        </p:nvGrpSpPr>
        <p:grpSpPr>
          <a:xfrm>
            <a:off x="4287873" y="1560358"/>
            <a:ext cx="3760497" cy="3552062"/>
            <a:chOff x="3662380" y="2060549"/>
            <a:chExt cx="3368675" cy="3366770"/>
          </a:xfrm>
          <a:solidFill>
            <a:schemeClr val="bg1"/>
          </a:solidFill>
        </p:grpSpPr>
        <p:sp>
          <p:nvSpPr>
            <p:cNvPr id="15" name="object 15"/>
            <p:cNvSpPr/>
            <p:nvPr/>
          </p:nvSpPr>
          <p:spPr>
            <a:xfrm>
              <a:off x="3751280" y="2149449"/>
              <a:ext cx="3190875" cy="3188970"/>
            </a:xfrm>
            <a:custGeom>
              <a:avLst/>
              <a:gdLst/>
              <a:ahLst/>
              <a:cxnLst/>
              <a:rect l="l" t="t" r="r" b="b"/>
              <a:pathLst>
                <a:path w="3190875" h="3188970">
                  <a:moveTo>
                    <a:pt x="1595191" y="0"/>
                  </a:moveTo>
                  <a:lnTo>
                    <a:pt x="1547303" y="703"/>
                  </a:lnTo>
                  <a:lnTo>
                    <a:pt x="1499768" y="2805"/>
                  </a:lnTo>
                  <a:lnTo>
                    <a:pt x="1452603" y="6282"/>
                  </a:lnTo>
                  <a:lnTo>
                    <a:pt x="1405827" y="11116"/>
                  </a:lnTo>
                  <a:lnTo>
                    <a:pt x="1359462" y="17287"/>
                  </a:lnTo>
                  <a:lnTo>
                    <a:pt x="1313526" y="24776"/>
                  </a:lnTo>
                  <a:lnTo>
                    <a:pt x="1268040" y="33562"/>
                  </a:lnTo>
                  <a:lnTo>
                    <a:pt x="1223022" y="43624"/>
                  </a:lnTo>
                  <a:lnTo>
                    <a:pt x="1178493" y="54946"/>
                  </a:lnTo>
                  <a:lnTo>
                    <a:pt x="1134474" y="67506"/>
                  </a:lnTo>
                  <a:lnTo>
                    <a:pt x="1090982" y="81285"/>
                  </a:lnTo>
                  <a:lnTo>
                    <a:pt x="1048038" y="96263"/>
                  </a:lnTo>
                  <a:lnTo>
                    <a:pt x="1005663" y="112419"/>
                  </a:lnTo>
                  <a:lnTo>
                    <a:pt x="963874" y="129735"/>
                  </a:lnTo>
                  <a:lnTo>
                    <a:pt x="922693" y="148191"/>
                  </a:lnTo>
                  <a:lnTo>
                    <a:pt x="882138" y="167767"/>
                  </a:lnTo>
                  <a:lnTo>
                    <a:pt x="842230" y="188442"/>
                  </a:lnTo>
                  <a:lnTo>
                    <a:pt x="802990" y="210198"/>
                  </a:lnTo>
                  <a:lnTo>
                    <a:pt x="764435" y="233017"/>
                  </a:lnTo>
                  <a:lnTo>
                    <a:pt x="726586" y="256874"/>
                  </a:lnTo>
                  <a:lnTo>
                    <a:pt x="689463" y="281753"/>
                  </a:lnTo>
                  <a:lnTo>
                    <a:pt x="653086" y="307634"/>
                  </a:lnTo>
                  <a:lnTo>
                    <a:pt x="617474" y="334496"/>
                  </a:lnTo>
                  <a:lnTo>
                    <a:pt x="582646" y="362322"/>
                  </a:lnTo>
                  <a:lnTo>
                    <a:pt x="548622" y="391090"/>
                  </a:lnTo>
                  <a:lnTo>
                    <a:pt x="515424" y="420778"/>
                  </a:lnTo>
                  <a:lnTo>
                    <a:pt x="483069" y="451371"/>
                  </a:lnTo>
                  <a:lnTo>
                    <a:pt x="451578" y="482847"/>
                  </a:lnTo>
                  <a:lnTo>
                    <a:pt x="420971" y="515188"/>
                  </a:lnTo>
                  <a:lnTo>
                    <a:pt x="391267" y="548370"/>
                  </a:lnTo>
                  <a:lnTo>
                    <a:pt x="362487" y="582377"/>
                  </a:lnTo>
                  <a:lnTo>
                    <a:pt x="334650" y="617188"/>
                  </a:lnTo>
                  <a:lnTo>
                    <a:pt x="307774" y="652785"/>
                  </a:lnTo>
                  <a:lnTo>
                    <a:pt x="281881" y="689145"/>
                  </a:lnTo>
                  <a:lnTo>
                    <a:pt x="256990" y="726250"/>
                  </a:lnTo>
                  <a:lnTo>
                    <a:pt x="233122" y="764082"/>
                  </a:lnTo>
                  <a:lnTo>
                    <a:pt x="210294" y="802618"/>
                  </a:lnTo>
                  <a:lnTo>
                    <a:pt x="188527" y="841841"/>
                  </a:lnTo>
                  <a:lnTo>
                    <a:pt x="167843" y="881730"/>
                  </a:lnTo>
                  <a:lnTo>
                    <a:pt x="148258" y="922265"/>
                  </a:lnTo>
                  <a:lnTo>
                    <a:pt x="129794" y="963425"/>
                  </a:lnTo>
                  <a:lnTo>
                    <a:pt x="112469" y="1005194"/>
                  </a:lnTo>
                  <a:lnTo>
                    <a:pt x="96305" y="1047550"/>
                  </a:lnTo>
                  <a:lnTo>
                    <a:pt x="81321" y="1090474"/>
                  </a:lnTo>
                  <a:lnTo>
                    <a:pt x="67537" y="1133944"/>
                  </a:lnTo>
                  <a:lnTo>
                    <a:pt x="54970" y="1177944"/>
                  </a:lnTo>
                  <a:lnTo>
                    <a:pt x="43644" y="1222451"/>
                  </a:lnTo>
                  <a:lnTo>
                    <a:pt x="33576" y="1267447"/>
                  </a:lnTo>
                  <a:lnTo>
                    <a:pt x="24786" y="1312912"/>
                  </a:lnTo>
                  <a:lnTo>
                    <a:pt x="17294" y="1358826"/>
                  </a:lnTo>
                  <a:lnTo>
                    <a:pt x="11120" y="1405168"/>
                  </a:lnTo>
                  <a:lnTo>
                    <a:pt x="6285" y="1451921"/>
                  </a:lnTo>
                  <a:lnTo>
                    <a:pt x="2805" y="1499064"/>
                  </a:lnTo>
                  <a:lnTo>
                    <a:pt x="703" y="1546576"/>
                  </a:lnTo>
                  <a:lnTo>
                    <a:pt x="0" y="1594440"/>
                  </a:lnTo>
                  <a:lnTo>
                    <a:pt x="703" y="1642303"/>
                  </a:lnTo>
                  <a:lnTo>
                    <a:pt x="2805" y="1689815"/>
                  </a:lnTo>
                  <a:lnTo>
                    <a:pt x="6285" y="1736957"/>
                  </a:lnTo>
                  <a:lnTo>
                    <a:pt x="11120" y="1783708"/>
                  </a:lnTo>
                  <a:lnTo>
                    <a:pt x="17294" y="1830052"/>
                  </a:lnTo>
                  <a:lnTo>
                    <a:pt x="24786" y="1875965"/>
                  </a:lnTo>
                  <a:lnTo>
                    <a:pt x="33576" y="1921428"/>
                  </a:lnTo>
                  <a:lnTo>
                    <a:pt x="43644" y="1966423"/>
                  </a:lnTo>
                  <a:lnTo>
                    <a:pt x="54970" y="2010931"/>
                  </a:lnTo>
                  <a:lnTo>
                    <a:pt x="67537" y="2054929"/>
                  </a:lnTo>
                  <a:lnTo>
                    <a:pt x="81321" y="2098400"/>
                  </a:lnTo>
                  <a:lnTo>
                    <a:pt x="96305" y="2141324"/>
                  </a:lnTo>
                  <a:lnTo>
                    <a:pt x="112469" y="2183678"/>
                  </a:lnTo>
                  <a:lnTo>
                    <a:pt x="129794" y="2225446"/>
                  </a:lnTo>
                  <a:lnTo>
                    <a:pt x="148258" y="2266608"/>
                  </a:lnTo>
                  <a:lnTo>
                    <a:pt x="167843" y="2307142"/>
                  </a:lnTo>
                  <a:lnTo>
                    <a:pt x="188527" y="2347031"/>
                  </a:lnTo>
                  <a:lnTo>
                    <a:pt x="210294" y="2386253"/>
                  </a:lnTo>
                  <a:lnTo>
                    <a:pt x="233122" y="2424789"/>
                  </a:lnTo>
                  <a:lnTo>
                    <a:pt x="256990" y="2462620"/>
                  </a:lnTo>
                  <a:lnTo>
                    <a:pt x="281881" y="2499725"/>
                  </a:lnTo>
                  <a:lnTo>
                    <a:pt x="307774" y="2536085"/>
                  </a:lnTo>
                  <a:lnTo>
                    <a:pt x="334650" y="2571681"/>
                  </a:lnTo>
                  <a:lnTo>
                    <a:pt x="362487" y="2606493"/>
                  </a:lnTo>
                  <a:lnTo>
                    <a:pt x="391267" y="2640498"/>
                  </a:lnTo>
                  <a:lnTo>
                    <a:pt x="420971" y="2673681"/>
                  </a:lnTo>
                  <a:lnTo>
                    <a:pt x="451578" y="2706022"/>
                  </a:lnTo>
                  <a:lnTo>
                    <a:pt x="483069" y="2737496"/>
                  </a:lnTo>
                  <a:lnTo>
                    <a:pt x="515424" y="2768090"/>
                  </a:lnTo>
                  <a:lnTo>
                    <a:pt x="548622" y="2797779"/>
                  </a:lnTo>
                  <a:lnTo>
                    <a:pt x="582646" y="2826546"/>
                  </a:lnTo>
                  <a:lnTo>
                    <a:pt x="617474" y="2854371"/>
                  </a:lnTo>
                  <a:lnTo>
                    <a:pt x="653086" y="2881235"/>
                  </a:lnTo>
                  <a:lnTo>
                    <a:pt x="689463" y="2907115"/>
                  </a:lnTo>
                  <a:lnTo>
                    <a:pt x="726586" y="2931994"/>
                  </a:lnTo>
                  <a:lnTo>
                    <a:pt x="764435" y="2955852"/>
                  </a:lnTo>
                  <a:lnTo>
                    <a:pt x="802990" y="2978668"/>
                  </a:lnTo>
                  <a:lnTo>
                    <a:pt x="842230" y="3000425"/>
                  </a:lnTo>
                  <a:lnTo>
                    <a:pt x="882138" y="3021101"/>
                  </a:lnTo>
                  <a:lnTo>
                    <a:pt x="922693" y="3040677"/>
                  </a:lnTo>
                  <a:lnTo>
                    <a:pt x="963874" y="3059131"/>
                  </a:lnTo>
                  <a:lnTo>
                    <a:pt x="1005663" y="3076448"/>
                  </a:lnTo>
                  <a:lnTo>
                    <a:pt x="1048038" y="3092604"/>
                  </a:lnTo>
                  <a:lnTo>
                    <a:pt x="1090982" y="3107582"/>
                  </a:lnTo>
                  <a:lnTo>
                    <a:pt x="1134474" y="3121360"/>
                  </a:lnTo>
                  <a:lnTo>
                    <a:pt x="1178493" y="3133920"/>
                  </a:lnTo>
                  <a:lnTo>
                    <a:pt x="1223022" y="3145242"/>
                  </a:lnTo>
                  <a:lnTo>
                    <a:pt x="1268040" y="3155306"/>
                  </a:lnTo>
                  <a:lnTo>
                    <a:pt x="1313526" y="3164091"/>
                  </a:lnTo>
                  <a:lnTo>
                    <a:pt x="1359462" y="3171579"/>
                  </a:lnTo>
                  <a:lnTo>
                    <a:pt x="1405827" y="3177752"/>
                  </a:lnTo>
                  <a:lnTo>
                    <a:pt x="1452603" y="3182585"/>
                  </a:lnTo>
                  <a:lnTo>
                    <a:pt x="1499768" y="3186061"/>
                  </a:lnTo>
                  <a:lnTo>
                    <a:pt x="1547303" y="3188163"/>
                  </a:lnTo>
                  <a:lnTo>
                    <a:pt x="1595191" y="3188868"/>
                  </a:lnTo>
                  <a:lnTo>
                    <a:pt x="1643076" y="3188163"/>
                  </a:lnTo>
                  <a:lnTo>
                    <a:pt x="1690611" y="3186061"/>
                  </a:lnTo>
                  <a:lnTo>
                    <a:pt x="1737775" y="3182585"/>
                  </a:lnTo>
                  <a:lnTo>
                    <a:pt x="1784548" y="3177752"/>
                  </a:lnTo>
                  <a:lnTo>
                    <a:pt x="1830913" y="3171579"/>
                  </a:lnTo>
                  <a:lnTo>
                    <a:pt x="1876847" y="3164091"/>
                  </a:lnTo>
                  <a:lnTo>
                    <a:pt x="1922332" y="3155306"/>
                  </a:lnTo>
                  <a:lnTo>
                    <a:pt x="1967349" y="3145242"/>
                  </a:lnTo>
                  <a:lnTo>
                    <a:pt x="2011878" y="3133920"/>
                  </a:lnTo>
                  <a:lnTo>
                    <a:pt x="2055897" y="3121360"/>
                  </a:lnTo>
                  <a:lnTo>
                    <a:pt x="2099388" y="3107582"/>
                  </a:lnTo>
                  <a:lnTo>
                    <a:pt x="2142332" y="3092604"/>
                  </a:lnTo>
                  <a:lnTo>
                    <a:pt x="2184707" y="3076448"/>
                  </a:lnTo>
                  <a:lnTo>
                    <a:pt x="2226494" y="3059131"/>
                  </a:lnTo>
                  <a:lnTo>
                    <a:pt x="2267675" y="3040677"/>
                  </a:lnTo>
                  <a:lnTo>
                    <a:pt x="2308228" y="3021101"/>
                  </a:lnTo>
                  <a:lnTo>
                    <a:pt x="2348137" y="3000425"/>
                  </a:lnTo>
                  <a:lnTo>
                    <a:pt x="2387377" y="2978668"/>
                  </a:lnTo>
                  <a:lnTo>
                    <a:pt x="2425931" y="2955852"/>
                  </a:lnTo>
                  <a:lnTo>
                    <a:pt x="2463779" y="2931994"/>
                  </a:lnTo>
                  <a:lnTo>
                    <a:pt x="2500903" y="2907115"/>
                  </a:lnTo>
                  <a:lnTo>
                    <a:pt x="2537280" y="2881235"/>
                  </a:lnTo>
                  <a:lnTo>
                    <a:pt x="2572893" y="2854371"/>
                  </a:lnTo>
                  <a:lnTo>
                    <a:pt x="2607720" y="2826546"/>
                  </a:lnTo>
                  <a:lnTo>
                    <a:pt x="2641743" y="2797779"/>
                  </a:lnTo>
                  <a:lnTo>
                    <a:pt x="2674941" y="2768090"/>
                  </a:lnTo>
                  <a:lnTo>
                    <a:pt x="2707295" y="2737496"/>
                  </a:lnTo>
                  <a:lnTo>
                    <a:pt x="2738786" y="2706022"/>
                  </a:lnTo>
                  <a:lnTo>
                    <a:pt x="2769393" y="2673681"/>
                  </a:lnTo>
                  <a:lnTo>
                    <a:pt x="2799097" y="2640498"/>
                  </a:lnTo>
                  <a:lnTo>
                    <a:pt x="2827878" y="2606493"/>
                  </a:lnTo>
                  <a:lnTo>
                    <a:pt x="2855716" y="2571681"/>
                  </a:lnTo>
                  <a:lnTo>
                    <a:pt x="2882591" y="2536085"/>
                  </a:lnTo>
                  <a:lnTo>
                    <a:pt x="2908484" y="2499725"/>
                  </a:lnTo>
                  <a:lnTo>
                    <a:pt x="2933374" y="2462620"/>
                  </a:lnTo>
                  <a:lnTo>
                    <a:pt x="2957244" y="2424789"/>
                  </a:lnTo>
                  <a:lnTo>
                    <a:pt x="2980071" y="2386253"/>
                  </a:lnTo>
                  <a:lnTo>
                    <a:pt x="3001839" y="2347031"/>
                  </a:lnTo>
                  <a:lnTo>
                    <a:pt x="3022523" y="2307142"/>
                  </a:lnTo>
                  <a:lnTo>
                    <a:pt x="3042109" y="2266608"/>
                  </a:lnTo>
                  <a:lnTo>
                    <a:pt x="3060573" y="2225446"/>
                  </a:lnTo>
                  <a:lnTo>
                    <a:pt x="3077897" y="2183678"/>
                  </a:lnTo>
                  <a:lnTo>
                    <a:pt x="3094061" y="2141324"/>
                  </a:lnTo>
                  <a:lnTo>
                    <a:pt x="3109046" y="2098400"/>
                  </a:lnTo>
                  <a:lnTo>
                    <a:pt x="3122830" y="2054929"/>
                  </a:lnTo>
                  <a:lnTo>
                    <a:pt x="3135396" y="2010931"/>
                  </a:lnTo>
                  <a:lnTo>
                    <a:pt x="3146724" y="1966423"/>
                  </a:lnTo>
                  <a:lnTo>
                    <a:pt x="3156792" y="1921428"/>
                  </a:lnTo>
                  <a:lnTo>
                    <a:pt x="3165582" y="1875965"/>
                  </a:lnTo>
                  <a:lnTo>
                    <a:pt x="3173074" y="1830052"/>
                  </a:lnTo>
                  <a:lnTo>
                    <a:pt x="3179248" y="1783708"/>
                  </a:lnTo>
                  <a:lnTo>
                    <a:pt x="3184084" y="1736957"/>
                  </a:lnTo>
                  <a:lnTo>
                    <a:pt x="3187562" y="1689815"/>
                  </a:lnTo>
                  <a:lnTo>
                    <a:pt x="3189664" y="1642303"/>
                  </a:lnTo>
                  <a:lnTo>
                    <a:pt x="3190370" y="1594440"/>
                  </a:lnTo>
                  <a:lnTo>
                    <a:pt x="3189664" y="1546576"/>
                  </a:lnTo>
                  <a:lnTo>
                    <a:pt x="3187562" y="1499064"/>
                  </a:lnTo>
                  <a:lnTo>
                    <a:pt x="3184084" y="1451921"/>
                  </a:lnTo>
                  <a:lnTo>
                    <a:pt x="3179248" y="1405168"/>
                  </a:lnTo>
                  <a:lnTo>
                    <a:pt x="3173074" y="1358826"/>
                  </a:lnTo>
                  <a:lnTo>
                    <a:pt x="3165582" y="1312912"/>
                  </a:lnTo>
                  <a:lnTo>
                    <a:pt x="3156792" y="1267447"/>
                  </a:lnTo>
                  <a:lnTo>
                    <a:pt x="3146724" y="1222451"/>
                  </a:lnTo>
                  <a:lnTo>
                    <a:pt x="3135396" y="1177944"/>
                  </a:lnTo>
                  <a:lnTo>
                    <a:pt x="3122830" y="1133944"/>
                  </a:lnTo>
                  <a:lnTo>
                    <a:pt x="3109046" y="1090474"/>
                  </a:lnTo>
                  <a:lnTo>
                    <a:pt x="3094061" y="1047550"/>
                  </a:lnTo>
                  <a:lnTo>
                    <a:pt x="3077897" y="1005194"/>
                  </a:lnTo>
                  <a:lnTo>
                    <a:pt x="3060573" y="963425"/>
                  </a:lnTo>
                  <a:lnTo>
                    <a:pt x="3042109" y="922265"/>
                  </a:lnTo>
                  <a:lnTo>
                    <a:pt x="3022523" y="881730"/>
                  </a:lnTo>
                  <a:lnTo>
                    <a:pt x="3001839" y="841841"/>
                  </a:lnTo>
                  <a:lnTo>
                    <a:pt x="2980071" y="802618"/>
                  </a:lnTo>
                  <a:lnTo>
                    <a:pt x="2957244" y="764082"/>
                  </a:lnTo>
                  <a:lnTo>
                    <a:pt x="2933374" y="726250"/>
                  </a:lnTo>
                  <a:lnTo>
                    <a:pt x="2908484" y="689145"/>
                  </a:lnTo>
                  <a:lnTo>
                    <a:pt x="2882591" y="652785"/>
                  </a:lnTo>
                  <a:lnTo>
                    <a:pt x="2855716" y="617188"/>
                  </a:lnTo>
                  <a:lnTo>
                    <a:pt x="2827878" y="582377"/>
                  </a:lnTo>
                  <a:lnTo>
                    <a:pt x="2799097" y="548370"/>
                  </a:lnTo>
                  <a:lnTo>
                    <a:pt x="2769393" y="515188"/>
                  </a:lnTo>
                  <a:lnTo>
                    <a:pt x="2738786" y="482847"/>
                  </a:lnTo>
                  <a:lnTo>
                    <a:pt x="2707295" y="451371"/>
                  </a:lnTo>
                  <a:lnTo>
                    <a:pt x="2674941" y="420778"/>
                  </a:lnTo>
                  <a:lnTo>
                    <a:pt x="2641743" y="391090"/>
                  </a:lnTo>
                  <a:lnTo>
                    <a:pt x="2607720" y="362322"/>
                  </a:lnTo>
                  <a:lnTo>
                    <a:pt x="2572893" y="334496"/>
                  </a:lnTo>
                  <a:lnTo>
                    <a:pt x="2537280" y="307634"/>
                  </a:lnTo>
                  <a:lnTo>
                    <a:pt x="2500903" y="281753"/>
                  </a:lnTo>
                  <a:lnTo>
                    <a:pt x="2463779" y="256874"/>
                  </a:lnTo>
                  <a:lnTo>
                    <a:pt x="2425931" y="233017"/>
                  </a:lnTo>
                  <a:lnTo>
                    <a:pt x="2387377" y="210198"/>
                  </a:lnTo>
                  <a:lnTo>
                    <a:pt x="2348137" y="188442"/>
                  </a:lnTo>
                  <a:lnTo>
                    <a:pt x="2308228" y="167767"/>
                  </a:lnTo>
                  <a:lnTo>
                    <a:pt x="2267675" y="148191"/>
                  </a:lnTo>
                  <a:lnTo>
                    <a:pt x="2226494" y="129735"/>
                  </a:lnTo>
                  <a:lnTo>
                    <a:pt x="2184707" y="112419"/>
                  </a:lnTo>
                  <a:lnTo>
                    <a:pt x="2142332" y="96263"/>
                  </a:lnTo>
                  <a:lnTo>
                    <a:pt x="2099388" y="81285"/>
                  </a:lnTo>
                  <a:lnTo>
                    <a:pt x="2055897" y="67506"/>
                  </a:lnTo>
                  <a:lnTo>
                    <a:pt x="2011878" y="54946"/>
                  </a:lnTo>
                  <a:lnTo>
                    <a:pt x="1967349" y="43624"/>
                  </a:lnTo>
                  <a:lnTo>
                    <a:pt x="1922332" y="33562"/>
                  </a:lnTo>
                  <a:lnTo>
                    <a:pt x="1876847" y="24776"/>
                  </a:lnTo>
                  <a:lnTo>
                    <a:pt x="1830913" y="17287"/>
                  </a:lnTo>
                  <a:lnTo>
                    <a:pt x="1784548" y="11116"/>
                  </a:lnTo>
                  <a:lnTo>
                    <a:pt x="1737775" y="6282"/>
                  </a:lnTo>
                  <a:lnTo>
                    <a:pt x="1690611" y="2805"/>
                  </a:lnTo>
                  <a:lnTo>
                    <a:pt x="1643076" y="703"/>
                  </a:lnTo>
                  <a:lnTo>
                    <a:pt x="1595191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631"/>
            </a:p>
          </p:txBody>
        </p:sp>
        <p:sp>
          <p:nvSpPr>
            <p:cNvPr id="16" name="object 16"/>
            <p:cNvSpPr/>
            <p:nvPr/>
          </p:nvSpPr>
          <p:spPr>
            <a:xfrm>
              <a:off x="3751280" y="2149449"/>
              <a:ext cx="3190875" cy="3188970"/>
            </a:xfrm>
            <a:custGeom>
              <a:avLst/>
              <a:gdLst/>
              <a:ahLst/>
              <a:cxnLst/>
              <a:rect l="l" t="t" r="r" b="b"/>
              <a:pathLst>
                <a:path w="3190875" h="3188970">
                  <a:moveTo>
                    <a:pt x="3190371" y="1594440"/>
                  </a:moveTo>
                  <a:lnTo>
                    <a:pt x="3189666" y="1642302"/>
                  </a:lnTo>
                  <a:lnTo>
                    <a:pt x="3187563" y="1689815"/>
                  </a:lnTo>
                  <a:lnTo>
                    <a:pt x="3184085" y="1736957"/>
                  </a:lnTo>
                  <a:lnTo>
                    <a:pt x="3179249" y="1783708"/>
                  </a:lnTo>
                  <a:lnTo>
                    <a:pt x="3173075" y="1830051"/>
                  </a:lnTo>
                  <a:lnTo>
                    <a:pt x="3165583" y="1875965"/>
                  </a:lnTo>
                  <a:lnTo>
                    <a:pt x="3156793" y="1921429"/>
                  </a:lnTo>
                  <a:lnTo>
                    <a:pt x="3146725" y="1966424"/>
                  </a:lnTo>
                  <a:lnTo>
                    <a:pt x="3135397" y="2010931"/>
                  </a:lnTo>
                  <a:lnTo>
                    <a:pt x="3122831" y="2054930"/>
                  </a:lnTo>
                  <a:lnTo>
                    <a:pt x="3109047" y="2098400"/>
                  </a:lnTo>
                  <a:lnTo>
                    <a:pt x="3094062" y="2141324"/>
                  </a:lnTo>
                  <a:lnTo>
                    <a:pt x="3077898" y="2183678"/>
                  </a:lnTo>
                  <a:lnTo>
                    <a:pt x="3060574" y="2225446"/>
                  </a:lnTo>
                  <a:lnTo>
                    <a:pt x="3042110" y="2266608"/>
                  </a:lnTo>
                  <a:lnTo>
                    <a:pt x="3022524" y="2307143"/>
                  </a:lnTo>
                  <a:lnTo>
                    <a:pt x="3001840" y="2347031"/>
                  </a:lnTo>
                  <a:lnTo>
                    <a:pt x="2980072" y="2386253"/>
                  </a:lnTo>
                  <a:lnTo>
                    <a:pt x="2957245" y="2424789"/>
                  </a:lnTo>
                  <a:lnTo>
                    <a:pt x="2933375" y="2462620"/>
                  </a:lnTo>
                  <a:lnTo>
                    <a:pt x="2908485" y="2499725"/>
                  </a:lnTo>
                  <a:lnTo>
                    <a:pt x="2882592" y="2536086"/>
                  </a:lnTo>
                  <a:lnTo>
                    <a:pt x="2855717" y="2571682"/>
                  </a:lnTo>
                  <a:lnTo>
                    <a:pt x="2827879" y="2606493"/>
                  </a:lnTo>
                  <a:lnTo>
                    <a:pt x="2799098" y="2640499"/>
                  </a:lnTo>
                  <a:lnTo>
                    <a:pt x="2769394" y="2673682"/>
                  </a:lnTo>
                  <a:lnTo>
                    <a:pt x="2738787" y="2706022"/>
                  </a:lnTo>
                  <a:lnTo>
                    <a:pt x="2707297" y="2737497"/>
                  </a:lnTo>
                  <a:lnTo>
                    <a:pt x="2674942" y="2768090"/>
                  </a:lnTo>
                  <a:lnTo>
                    <a:pt x="2641744" y="2797780"/>
                  </a:lnTo>
                  <a:lnTo>
                    <a:pt x="2607721" y="2826547"/>
                  </a:lnTo>
                  <a:lnTo>
                    <a:pt x="2572894" y="2854372"/>
                  </a:lnTo>
                  <a:lnTo>
                    <a:pt x="2537281" y="2881234"/>
                  </a:lnTo>
                  <a:lnTo>
                    <a:pt x="2500903" y="2907115"/>
                  </a:lnTo>
                  <a:lnTo>
                    <a:pt x="2463780" y="2931994"/>
                  </a:lnTo>
                  <a:lnTo>
                    <a:pt x="2425932" y="2955852"/>
                  </a:lnTo>
                  <a:lnTo>
                    <a:pt x="2387378" y="2978669"/>
                  </a:lnTo>
                  <a:lnTo>
                    <a:pt x="2348137" y="3000426"/>
                  </a:lnTo>
                  <a:lnTo>
                    <a:pt x="2308230" y="3021101"/>
                  </a:lnTo>
                  <a:lnTo>
                    <a:pt x="2267676" y="3040677"/>
                  </a:lnTo>
                  <a:lnTo>
                    <a:pt x="2226495" y="3059132"/>
                  </a:lnTo>
                  <a:lnTo>
                    <a:pt x="2184708" y="3076448"/>
                  </a:lnTo>
                  <a:lnTo>
                    <a:pt x="2142333" y="3092604"/>
                  </a:lnTo>
                  <a:lnTo>
                    <a:pt x="2099390" y="3107582"/>
                  </a:lnTo>
                  <a:lnTo>
                    <a:pt x="2055898" y="3121360"/>
                  </a:lnTo>
                  <a:lnTo>
                    <a:pt x="2011879" y="3133921"/>
                  </a:lnTo>
                  <a:lnTo>
                    <a:pt x="1967350" y="3145243"/>
                  </a:lnTo>
                  <a:lnTo>
                    <a:pt x="1922334" y="3155306"/>
                  </a:lnTo>
                  <a:lnTo>
                    <a:pt x="1876848" y="3164092"/>
                  </a:lnTo>
                  <a:lnTo>
                    <a:pt x="1830914" y="3171580"/>
                  </a:lnTo>
                  <a:lnTo>
                    <a:pt x="1784549" y="3177751"/>
                  </a:lnTo>
                  <a:lnTo>
                    <a:pt x="1737775" y="3182585"/>
                  </a:lnTo>
                  <a:lnTo>
                    <a:pt x="1690611" y="3186062"/>
                  </a:lnTo>
                  <a:lnTo>
                    <a:pt x="1643076" y="3188163"/>
                  </a:lnTo>
                  <a:lnTo>
                    <a:pt x="1595191" y="3188868"/>
                  </a:lnTo>
                  <a:lnTo>
                    <a:pt x="1547304" y="3188163"/>
                  </a:lnTo>
                  <a:lnTo>
                    <a:pt x="1499769" y="3186062"/>
                  </a:lnTo>
                  <a:lnTo>
                    <a:pt x="1452604" y="3182585"/>
                  </a:lnTo>
                  <a:lnTo>
                    <a:pt x="1405828" y="3177751"/>
                  </a:lnTo>
                  <a:lnTo>
                    <a:pt x="1359463" y="3171580"/>
                  </a:lnTo>
                  <a:lnTo>
                    <a:pt x="1313527" y="3164092"/>
                  </a:lnTo>
                  <a:lnTo>
                    <a:pt x="1268041" y="3155306"/>
                  </a:lnTo>
                  <a:lnTo>
                    <a:pt x="1223023" y="3145243"/>
                  </a:lnTo>
                  <a:lnTo>
                    <a:pt x="1178494" y="3133921"/>
                  </a:lnTo>
                  <a:lnTo>
                    <a:pt x="1134475" y="3121360"/>
                  </a:lnTo>
                  <a:lnTo>
                    <a:pt x="1090982" y="3107582"/>
                  </a:lnTo>
                  <a:lnTo>
                    <a:pt x="1048038" y="3092604"/>
                  </a:lnTo>
                  <a:lnTo>
                    <a:pt x="1005663" y="3076448"/>
                  </a:lnTo>
                  <a:lnTo>
                    <a:pt x="963874" y="3059132"/>
                  </a:lnTo>
                  <a:lnTo>
                    <a:pt x="922693" y="3040677"/>
                  </a:lnTo>
                  <a:lnTo>
                    <a:pt x="882139" y="3021101"/>
                  </a:lnTo>
                  <a:lnTo>
                    <a:pt x="842231" y="3000426"/>
                  </a:lnTo>
                  <a:lnTo>
                    <a:pt x="802991" y="2978669"/>
                  </a:lnTo>
                  <a:lnTo>
                    <a:pt x="764436" y="2955852"/>
                  </a:lnTo>
                  <a:lnTo>
                    <a:pt x="726586" y="2931994"/>
                  </a:lnTo>
                  <a:lnTo>
                    <a:pt x="689463" y="2907115"/>
                  </a:lnTo>
                  <a:lnTo>
                    <a:pt x="653086" y="2881234"/>
                  </a:lnTo>
                  <a:lnTo>
                    <a:pt x="617474" y="2854372"/>
                  </a:lnTo>
                  <a:lnTo>
                    <a:pt x="582646" y="2826547"/>
                  </a:lnTo>
                  <a:lnTo>
                    <a:pt x="548623" y="2797780"/>
                  </a:lnTo>
                  <a:lnTo>
                    <a:pt x="515425" y="2768090"/>
                  </a:lnTo>
                  <a:lnTo>
                    <a:pt x="483070" y="2737497"/>
                  </a:lnTo>
                  <a:lnTo>
                    <a:pt x="451580" y="2706022"/>
                  </a:lnTo>
                  <a:lnTo>
                    <a:pt x="420972" y="2673682"/>
                  </a:lnTo>
                  <a:lnTo>
                    <a:pt x="391268" y="2640499"/>
                  </a:lnTo>
                  <a:lnTo>
                    <a:pt x="362488" y="2606493"/>
                  </a:lnTo>
                  <a:lnTo>
                    <a:pt x="334651" y="2571682"/>
                  </a:lnTo>
                  <a:lnTo>
                    <a:pt x="307775" y="2536086"/>
                  </a:lnTo>
                  <a:lnTo>
                    <a:pt x="281882" y="2499725"/>
                  </a:lnTo>
                  <a:lnTo>
                    <a:pt x="256991" y="2462620"/>
                  </a:lnTo>
                  <a:lnTo>
                    <a:pt x="233122" y="2424789"/>
                  </a:lnTo>
                  <a:lnTo>
                    <a:pt x="210294" y="2386253"/>
                  </a:lnTo>
                  <a:lnTo>
                    <a:pt x="188528" y="2347031"/>
                  </a:lnTo>
                  <a:lnTo>
                    <a:pt x="167843" y="2307143"/>
                  </a:lnTo>
                  <a:lnTo>
                    <a:pt x="148258" y="2266608"/>
                  </a:lnTo>
                  <a:lnTo>
                    <a:pt x="129794" y="2225446"/>
                  </a:lnTo>
                  <a:lnTo>
                    <a:pt x="112470" y="2183678"/>
                  </a:lnTo>
                  <a:lnTo>
                    <a:pt x="96306" y="2141324"/>
                  </a:lnTo>
                  <a:lnTo>
                    <a:pt x="81322" y="2098400"/>
                  </a:lnTo>
                  <a:lnTo>
                    <a:pt x="67537" y="2054930"/>
                  </a:lnTo>
                  <a:lnTo>
                    <a:pt x="54971" y="2010931"/>
                  </a:lnTo>
                  <a:lnTo>
                    <a:pt x="43645" y="1966424"/>
                  </a:lnTo>
                  <a:lnTo>
                    <a:pt x="33576" y="1921429"/>
                  </a:lnTo>
                  <a:lnTo>
                    <a:pt x="24786" y="1875965"/>
                  </a:lnTo>
                  <a:lnTo>
                    <a:pt x="17295" y="1830051"/>
                  </a:lnTo>
                  <a:lnTo>
                    <a:pt x="11121" y="1783708"/>
                  </a:lnTo>
                  <a:lnTo>
                    <a:pt x="6285" y="1736957"/>
                  </a:lnTo>
                  <a:lnTo>
                    <a:pt x="2806" y="1689815"/>
                  </a:lnTo>
                  <a:lnTo>
                    <a:pt x="704" y="1642302"/>
                  </a:lnTo>
                  <a:lnTo>
                    <a:pt x="0" y="1594440"/>
                  </a:lnTo>
                  <a:lnTo>
                    <a:pt x="704" y="1546577"/>
                  </a:lnTo>
                  <a:lnTo>
                    <a:pt x="2806" y="1499064"/>
                  </a:lnTo>
                  <a:lnTo>
                    <a:pt x="6285" y="1451921"/>
                  </a:lnTo>
                  <a:lnTo>
                    <a:pt x="11121" y="1405169"/>
                  </a:lnTo>
                  <a:lnTo>
                    <a:pt x="17295" y="1358826"/>
                  </a:lnTo>
                  <a:lnTo>
                    <a:pt x="24786" y="1312912"/>
                  </a:lnTo>
                  <a:lnTo>
                    <a:pt x="33576" y="1267447"/>
                  </a:lnTo>
                  <a:lnTo>
                    <a:pt x="43645" y="1222451"/>
                  </a:lnTo>
                  <a:lnTo>
                    <a:pt x="54971" y="1177944"/>
                  </a:lnTo>
                  <a:lnTo>
                    <a:pt x="67537" y="1133944"/>
                  </a:lnTo>
                  <a:lnTo>
                    <a:pt x="81322" y="1090474"/>
                  </a:lnTo>
                  <a:lnTo>
                    <a:pt x="96306" y="1047551"/>
                  </a:lnTo>
                  <a:lnTo>
                    <a:pt x="112470" y="1005195"/>
                  </a:lnTo>
                  <a:lnTo>
                    <a:pt x="129794" y="963425"/>
                  </a:lnTo>
                  <a:lnTo>
                    <a:pt x="148258" y="922264"/>
                  </a:lnTo>
                  <a:lnTo>
                    <a:pt x="167843" y="881729"/>
                  </a:lnTo>
                  <a:lnTo>
                    <a:pt x="188528" y="841840"/>
                  </a:lnTo>
                  <a:lnTo>
                    <a:pt x="210294" y="802618"/>
                  </a:lnTo>
                  <a:lnTo>
                    <a:pt x="233122" y="764081"/>
                  </a:lnTo>
                  <a:lnTo>
                    <a:pt x="256991" y="726250"/>
                  </a:lnTo>
                  <a:lnTo>
                    <a:pt x="281882" y="689145"/>
                  </a:lnTo>
                  <a:lnTo>
                    <a:pt x="307775" y="652784"/>
                  </a:lnTo>
                  <a:lnTo>
                    <a:pt x="334651" y="617188"/>
                  </a:lnTo>
                  <a:lnTo>
                    <a:pt x="362488" y="582377"/>
                  </a:lnTo>
                  <a:lnTo>
                    <a:pt x="391268" y="548369"/>
                  </a:lnTo>
                  <a:lnTo>
                    <a:pt x="420972" y="515187"/>
                  </a:lnTo>
                  <a:lnTo>
                    <a:pt x="451580" y="482847"/>
                  </a:lnTo>
                  <a:lnTo>
                    <a:pt x="483070" y="451371"/>
                  </a:lnTo>
                  <a:lnTo>
                    <a:pt x="515425" y="420779"/>
                  </a:lnTo>
                  <a:lnTo>
                    <a:pt x="548623" y="391089"/>
                  </a:lnTo>
                  <a:lnTo>
                    <a:pt x="582646" y="362321"/>
                  </a:lnTo>
                  <a:lnTo>
                    <a:pt x="617474" y="334496"/>
                  </a:lnTo>
                  <a:lnTo>
                    <a:pt x="653086" y="307634"/>
                  </a:lnTo>
                  <a:lnTo>
                    <a:pt x="689463" y="281753"/>
                  </a:lnTo>
                  <a:lnTo>
                    <a:pt x="726586" y="256873"/>
                  </a:lnTo>
                  <a:lnTo>
                    <a:pt x="764436" y="233016"/>
                  </a:lnTo>
                  <a:lnTo>
                    <a:pt x="802991" y="210198"/>
                  </a:lnTo>
                  <a:lnTo>
                    <a:pt x="842231" y="188442"/>
                  </a:lnTo>
                  <a:lnTo>
                    <a:pt x="882139" y="167766"/>
                  </a:lnTo>
                  <a:lnTo>
                    <a:pt x="922693" y="148191"/>
                  </a:lnTo>
                  <a:lnTo>
                    <a:pt x="963874" y="129735"/>
                  </a:lnTo>
                  <a:lnTo>
                    <a:pt x="1005663" y="112419"/>
                  </a:lnTo>
                  <a:lnTo>
                    <a:pt x="1048038" y="96262"/>
                  </a:lnTo>
                  <a:lnTo>
                    <a:pt x="1090982" y="81285"/>
                  </a:lnTo>
                  <a:lnTo>
                    <a:pt x="1134475" y="67506"/>
                  </a:lnTo>
                  <a:lnTo>
                    <a:pt x="1178494" y="54946"/>
                  </a:lnTo>
                  <a:lnTo>
                    <a:pt x="1223023" y="43624"/>
                  </a:lnTo>
                  <a:lnTo>
                    <a:pt x="1268041" y="33561"/>
                  </a:lnTo>
                  <a:lnTo>
                    <a:pt x="1313527" y="24775"/>
                  </a:lnTo>
                  <a:lnTo>
                    <a:pt x="1359463" y="17287"/>
                  </a:lnTo>
                  <a:lnTo>
                    <a:pt x="1405828" y="11115"/>
                  </a:lnTo>
                  <a:lnTo>
                    <a:pt x="1452604" y="6282"/>
                  </a:lnTo>
                  <a:lnTo>
                    <a:pt x="1499769" y="2805"/>
                  </a:lnTo>
                  <a:lnTo>
                    <a:pt x="1547304" y="703"/>
                  </a:lnTo>
                  <a:lnTo>
                    <a:pt x="1595191" y="0"/>
                  </a:lnTo>
                  <a:lnTo>
                    <a:pt x="1643076" y="703"/>
                  </a:lnTo>
                  <a:lnTo>
                    <a:pt x="1690611" y="2805"/>
                  </a:lnTo>
                  <a:lnTo>
                    <a:pt x="1737775" y="6282"/>
                  </a:lnTo>
                  <a:lnTo>
                    <a:pt x="1784549" y="11115"/>
                  </a:lnTo>
                  <a:lnTo>
                    <a:pt x="1830914" y="17287"/>
                  </a:lnTo>
                  <a:lnTo>
                    <a:pt x="1876848" y="24775"/>
                  </a:lnTo>
                  <a:lnTo>
                    <a:pt x="1922334" y="33561"/>
                  </a:lnTo>
                  <a:lnTo>
                    <a:pt x="1967350" y="43624"/>
                  </a:lnTo>
                  <a:lnTo>
                    <a:pt x="2011879" y="54946"/>
                  </a:lnTo>
                  <a:lnTo>
                    <a:pt x="2055898" y="67506"/>
                  </a:lnTo>
                  <a:lnTo>
                    <a:pt x="2099390" y="81285"/>
                  </a:lnTo>
                  <a:lnTo>
                    <a:pt x="2142333" y="96262"/>
                  </a:lnTo>
                  <a:lnTo>
                    <a:pt x="2184708" y="112419"/>
                  </a:lnTo>
                  <a:lnTo>
                    <a:pt x="2226495" y="129735"/>
                  </a:lnTo>
                  <a:lnTo>
                    <a:pt x="2267676" y="148191"/>
                  </a:lnTo>
                  <a:lnTo>
                    <a:pt x="2308230" y="167766"/>
                  </a:lnTo>
                  <a:lnTo>
                    <a:pt x="2348137" y="188442"/>
                  </a:lnTo>
                  <a:lnTo>
                    <a:pt x="2387378" y="210198"/>
                  </a:lnTo>
                  <a:lnTo>
                    <a:pt x="2425932" y="233016"/>
                  </a:lnTo>
                  <a:lnTo>
                    <a:pt x="2463780" y="256873"/>
                  </a:lnTo>
                  <a:lnTo>
                    <a:pt x="2500903" y="281753"/>
                  </a:lnTo>
                  <a:lnTo>
                    <a:pt x="2537281" y="307634"/>
                  </a:lnTo>
                  <a:lnTo>
                    <a:pt x="2572894" y="334496"/>
                  </a:lnTo>
                  <a:lnTo>
                    <a:pt x="2607721" y="362321"/>
                  </a:lnTo>
                  <a:lnTo>
                    <a:pt x="2641744" y="391089"/>
                  </a:lnTo>
                  <a:lnTo>
                    <a:pt x="2674942" y="420779"/>
                  </a:lnTo>
                  <a:lnTo>
                    <a:pt x="2707297" y="451371"/>
                  </a:lnTo>
                  <a:lnTo>
                    <a:pt x="2738787" y="482847"/>
                  </a:lnTo>
                  <a:lnTo>
                    <a:pt x="2769394" y="515187"/>
                  </a:lnTo>
                  <a:lnTo>
                    <a:pt x="2799098" y="548369"/>
                  </a:lnTo>
                  <a:lnTo>
                    <a:pt x="2827879" y="582377"/>
                  </a:lnTo>
                  <a:lnTo>
                    <a:pt x="2855717" y="617188"/>
                  </a:lnTo>
                  <a:lnTo>
                    <a:pt x="2882592" y="652784"/>
                  </a:lnTo>
                  <a:lnTo>
                    <a:pt x="2908485" y="689145"/>
                  </a:lnTo>
                  <a:lnTo>
                    <a:pt x="2933375" y="726250"/>
                  </a:lnTo>
                  <a:lnTo>
                    <a:pt x="2957245" y="764081"/>
                  </a:lnTo>
                  <a:lnTo>
                    <a:pt x="2980072" y="802618"/>
                  </a:lnTo>
                  <a:lnTo>
                    <a:pt x="3001840" y="841840"/>
                  </a:lnTo>
                  <a:lnTo>
                    <a:pt x="3022524" y="881729"/>
                  </a:lnTo>
                  <a:lnTo>
                    <a:pt x="3042110" y="922264"/>
                  </a:lnTo>
                  <a:lnTo>
                    <a:pt x="3060574" y="963425"/>
                  </a:lnTo>
                  <a:lnTo>
                    <a:pt x="3077898" y="1005195"/>
                  </a:lnTo>
                  <a:lnTo>
                    <a:pt x="3094062" y="1047551"/>
                  </a:lnTo>
                  <a:lnTo>
                    <a:pt x="3109047" y="1090474"/>
                  </a:lnTo>
                  <a:lnTo>
                    <a:pt x="3122831" y="1133944"/>
                  </a:lnTo>
                  <a:lnTo>
                    <a:pt x="3135397" y="1177944"/>
                  </a:lnTo>
                  <a:lnTo>
                    <a:pt x="3146725" y="1222451"/>
                  </a:lnTo>
                  <a:lnTo>
                    <a:pt x="3156793" y="1267447"/>
                  </a:lnTo>
                  <a:lnTo>
                    <a:pt x="3165583" y="1312912"/>
                  </a:lnTo>
                  <a:lnTo>
                    <a:pt x="3173075" y="1358826"/>
                  </a:lnTo>
                  <a:lnTo>
                    <a:pt x="3179249" y="1405169"/>
                  </a:lnTo>
                  <a:lnTo>
                    <a:pt x="3184085" y="1451921"/>
                  </a:lnTo>
                  <a:lnTo>
                    <a:pt x="3187563" y="1499064"/>
                  </a:lnTo>
                  <a:lnTo>
                    <a:pt x="3189666" y="1546577"/>
                  </a:lnTo>
                  <a:lnTo>
                    <a:pt x="3190371" y="1594440"/>
                  </a:lnTo>
                  <a:close/>
                </a:path>
              </a:pathLst>
            </a:custGeom>
            <a:grpFill/>
            <a:ln w="17780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631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94955" y="1099338"/>
            <a:ext cx="3419717" cy="410282"/>
          </a:xfrm>
          <a:prstGeom prst="rect">
            <a:avLst/>
          </a:prstGeom>
        </p:spPr>
        <p:txBody>
          <a:bodyPr vert="horz" wrap="square" lIns="0" tIns="25314" rIns="0" bIns="0" rtlCol="0">
            <a:spAutoFit/>
          </a:bodyPr>
          <a:lstStyle/>
          <a:p>
            <a:pPr marL="11506" marR="4602">
              <a:lnSpc>
                <a:spcPts val="997"/>
              </a:lnSpc>
              <a:spcBef>
                <a:spcPts val="198"/>
              </a:spcBef>
            </a:pPr>
            <a:r>
              <a:rPr sz="1200" b="1" spc="-5" dirty="0">
                <a:latin typeface="Century Gothic" pitchFamily="34" charset="0"/>
                <a:cs typeface="Calibri"/>
              </a:rPr>
              <a:t>Сложность привлечения </a:t>
            </a:r>
            <a:r>
              <a:rPr sz="1200" b="1" dirty="0">
                <a:latin typeface="Century Gothic" pitchFamily="34" charset="0"/>
                <a:cs typeface="Calibri"/>
              </a:rPr>
              <a:t> </a:t>
            </a:r>
            <a:r>
              <a:rPr sz="1200" b="1" spc="-5" dirty="0">
                <a:latin typeface="Century Gothic" pitchFamily="34" charset="0"/>
                <a:cs typeface="Calibri"/>
              </a:rPr>
              <a:t>финансирования </a:t>
            </a:r>
            <a:r>
              <a:rPr sz="1200" b="1" dirty="0">
                <a:latin typeface="Century Gothic" pitchFamily="34" charset="0"/>
                <a:cs typeface="Calibri"/>
              </a:rPr>
              <a:t>для ряда </a:t>
            </a:r>
            <a:r>
              <a:rPr sz="1200" b="1" spc="5" dirty="0">
                <a:latin typeface="Century Gothic" pitchFamily="34" charset="0"/>
                <a:cs typeface="Calibri"/>
              </a:rPr>
              <a:t> </a:t>
            </a:r>
            <a:r>
              <a:rPr sz="1200" b="1" spc="-5" dirty="0">
                <a:latin typeface="Century Gothic" pitchFamily="34" charset="0"/>
                <a:cs typeface="Calibri"/>
              </a:rPr>
              <a:t>проектов, </a:t>
            </a:r>
            <a:r>
              <a:rPr sz="1200" b="1" dirty="0">
                <a:latin typeface="Century Gothic" pitchFamily="34" charset="0"/>
                <a:cs typeface="Calibri"/>
              </a:rPr>
              <a:t>нет длинных</a:t>
            </a:r>
            <a:r>
              <a:rPr sz="1200" b="1" spc="5" dirty="0">
                <a:latin typeface="Century Gothic" pitchFamily="34" charset="0"/>
                <a:cs typeface="Calibri"/>
              </a:rPr>
              <a:t> </a:t>
            </a:r>
            <a:r>
              <a:rPr sz="1200" b="1" spc="-5" dirty="0">
                <a:latin typeface="Century Gothic" pitchFamily="34" charset="0"/>
                <a:cs typeface="Calibri"/>
              </a:rPr>
              <a:t>денег, </a:t>
            </a:r>
            <a:r>
              <a:rPr sz="1200" b="1" spc="-195" dirty="0">
                <a:latin typeface="Century Gothic" pitchFamily="34" charset="0"/>
                <a:cs typeface="Calibri"/>
              </a:rPr>
              <a:t> </a:t>
            </a:r>
            <a:r>
              <a:rPr sz="1200" b="1" dirty="0">
                <a:latin typeface="Century Gothic" pitchFamily="34" charset="0"/>
                <a:cs typeface="Calibri"/>
              </a:rPr>
              <a:t>высокие</a:t>
            </a:r>
            <a:r>
              <a:rPr sz="1200" b="1" spc="-9" dirty="0">
                <a:latin typeface="Century Gothic" pitchFamily="34" charset="0"/>
                <a:cs typeface="Calibri"/>
              </a:rPr>
              <a:t> </a:t>
            </a:r>
            <a:r>
              <a:rPr sz="1200" b="1" spc="-5" dirty="0">
                <a:latin typeface="Century Gothic" pitchFamily="34" charset="0"/>
                <a:cs typeface="Calibri"/>
              </a:rPr>
              <a:t>требования</a:t>
            </a:r>
            <a:endParaRPr sz="1200" dirty="0">
              <a:latin typeface="Century Gothic" pitchFamily="34" charset="0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03344" y="3576438"/>
            <a:ext cx="2926234" cy="553643"/>
          </a:xfrm>
          <a:prstGeom prst="rect">
            <a:avLst/>
          </a:prstGeom>
        </p:spPr>
        <p:txBody>
          <a:bodyPr vert="horz" wrap="square" lIns="0" tIns="23588" rIns="0" bIns="0" rtlCol="0">
            <a:spAutoFit/>
          </a:bodyPr>
          <a:lstStyle/>
          <a:p>
            <a:pPr marL="11506" marR="4602">
              <a:lnSpc>
                <a:spcPct val="91000"/>
              </a:lnSpc>
              <a:spcBef>
                <a:spcPts val="185"/>
              </a:spcBef>
            </a:pPr>
            <a:r>
              <a:rPr sz="1200" b="1" spc="-5" dirty="0">
                <a:latin typeface="Century Gothic" pitchFamily="34" charset="0"/>
                <a:cs typeface="Calibri"/>
              </a:rPr>
              <a:t>Нехватка</a:t>
            </a:r>
            <a:r>
              <a:rPr sz="1200" b="1" dirty="0">
                <a:latin typeface="Century Gothic" pitchFamily="34" charset="0"/>
                <a:cs typeface="Calibri"/>
              </a:rPr>
              <a:t> </a:t>
            </a:r>
            <a:r>
              <a:rPr sz="1200" b="1" spc="-5" dirty="0">
                <a:latin typeface="Century Gothic" pitchFamily="34" charset="0"/>
                <a:cs typeface="Calibri"/>
              </a:rPr>
              <a:t>квалифицированных </a:t>
            </a:r>
            <a:r>
              <a:rPr sz="1200" b="1" dirty="0">
                <a:latin typeface="Century Gothic" pitchFamily="34" charset="0"/>
                <a:cs typeface="Calibri"/>
              </a:rPr>
              <a:t> </a:t>
            </a:r>
            <a:r>
              <a:rPr sz="1200" b="1" spc="-5" dirty="0">
                <a:latin typeface="Century Gothic" pitchFamily="34" charset="0"/>
                <a:cs typeface="Calibri"/>
              </a:rPr>
              <a:t>специалистов </a:t>
            </a:r>
            <a:r>
              <a:rPr sz="1200" b="1" dirty="0">
                <a:latin typeface="Century Gothic" pitchFamily="34" charset="0"/>
                <a:cs typeface="Calibri"/>
              </a:rPr>
              <a:t>в </a:t>
            </a:r>
            <a:r>
              <a:rPr sz="1200" b="1" spc="-5">
                <a:latin typeface="Century Gothic" pitchFamily="34" charset="0"/>
                <a:cs typeface="Calibri"/>
              </a:rPr>
              <a:t>сфере </a:t>
            </a:r>
            <a:endParaRPr lang="ru-RU" sz="1200" b="1" spc="-5" dirty="0">
              <a:latin typeface="Century Gothic" pitchFamily="34" charset="0"/>
              <a:cs typeface="Calibri"/>
            </a:endParaRPr>
          </a:p>
          <a:p>
            <a:pPr marL="11506" marR="4602">
              <a:lnSpc>
                <a:spcPct val="91000"/>
              </a:lnSpc>
              <a:spcBef>
                <a:spcPts val="185"/>
              </a:spcBef>
            </a:pPr>
            <a:r>
              <a:rPr sz="1200" b="1" spc="-5">
                <a:latin typeface="Century Gothic" pitchFamily="34" charset="0"/>
                <a:cs typeface="Calibri"/>
              </a:rPr>
              <a:t>маркетинга </a:t>
            </a:r>
            <a:r>
              <a:rPr sz="1200" b="1" dirty="0">
                <a:latin typeface="Century Gothic" pitchFamily="34" charset="0"/>
                <a:cs typeface="Calibri"/>
              </a:rPr>
              <a:t>и </a:t>
            </a:r>
            <a:r>
              <a:rPr sz="1200" b="1" spc="-195" dirty="0">
                <a:latin typeface="Century Gothic" pitchFamily="34" charset="0"/>
                <a:cs typeface="Calibri"/>
              </a:rPr>
              <a:t> </a:t>
            </a:r>
            <a:r>
              <a:rPr sz="1200" b="1" dirty="0">
                <a:latin typeface="Century Gothic" pitchFamily="34" charset="0"/>
                <a:cs typeface="Calibri"/>
              </a:rPr>
              <a:t>продвижения</a:t>
            </a:r>
            <a:endParaRPr sz="1200" dirty="0">
              <a:latin typeface="Century Gothic" pitchFamily="34" charset="0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78845" y="4833503"/>
            <a:ext cx="3209888" cy="394893"/>
          </a:xfrm>
          <a:prstGeom prst="rect">
            <a:avLst/>
          </a:prstGeom>
        </p:spPr>
        <p:txBody>
          <a:bodyPr vert="horz" wrap="square" lIns="0" tIns="25314" rIns="0" bIns="0" rtlCol="0">
            <a:spAutoFit/>
          </a:bodyPr>
          <a:lstStyle/>
          <a:p>
            <a:pPr lvl="0"/>
            <a:r>
              <a:rPr lang="ru-RU" sz="1200" b="1" dirty="0">
                <a:latin typeface="Century Gothic" pitchFamily="34" charset="0"/>
              </a:rPr>
              <a:t>Высокий уровень износа инженерных коммуникаций</a:t>
            </a:r>
            <a:endParaRPr lang="ru-RU" sz="1200" dirty="0"/>
          </a:p>
        </p:txBody>
      </p:sp>
      <p:sp>
        <p:nvSpPr>
          <p:cNvPr id="21" name="object 21"/>
          <p:cNvSpPr txBox="1"/>
          <p:nvPr/>
        </p:nvSpPr>
        <p:spPr>
          <a:xfrm>
            <a:off x="1520122" y="2236327"/>
            <a:ext cx="3064687" cy="696054"/>
          </a:xfrm>
          <a:prstGeom prst="rect">
            <a:avLst/>
          </a:prstGeom>
        </p:spPr>
        <p:txBody>
          <a:bodyPr vert="horz" wrap="square" lIns="0" tIns="23588" rIns="0" bIns="0" rtlCol="0">
            <a:spAutoFit/>
          </a:bodyPr>
          <a:lstStyle/>
          <a:p>
            <a:pPr marL="11506" marR="4602">
              <a:lnSpc>
                <a:spcPct val="91300"/>
              </a:lnSpc>
              <a:spcBef>
                <a:spcPts val="185"/>
              </a:spcBef>
            </a:pPr>
            <a:r>
              <a:rPr lang="ru-RU" sz="1200" b="1" spc="-5" dirty="0">
                <a:latin typeface="Century Gothic" pitchFamily="34" charset="0"/>
                <a:cs typeface="Calibri"/>
              </a:rPr>
              <a:t>Не высокая </a:t>
            </a:r>
            <a:r>
              <a:rPr sz="1200" b="1" spc="-5">
                <a:latin typeface="Century Gothic" pitchFamily="34" charset="0"/>
                <a:cs typeface="Calibri"/>
              </a:rPr>
              <a:t>эффективн</a:t>
            </a:r>
            <a:r>
              <a:rPr lang="ru-RU" sz="1200" b="1" spc="-5" dirty="0">
                <a:latin typeface="Century Gothic" pitchFamily="34" charset="0"/>
                <a:cs typeface="Calibri"/>
              </a:rPr>
              <a:t>ость</a:t>
            </a:r>
            <a:r>
              <a:rPr sz="1200" b="1" spc="-5">
                <a:latin typeface="Century Gothic" pitchFamily="34" charset="0"/>
                <a:cs typeface="Calibri"/>
              </a:rPr>
              <a:t> </a:t>
            </a:r>
            <a:r>
              <a:rPr sz="1200" b="1">
                <a:latin typeface="Century Gothic" pitchFamily="34" charset="0"/>
                <a:cs typeface="Calibri"/>
              </a:rPr>
              <a:t> </a:t>
            </a:r>
            <a:r>
              <a:rPr sz="1200" b="1" dirty="0">
                <a:latin typeface="Century Gothic" pitchFamily="34" charset="0"/>
                <a:cs typeface="Calibri"/>
              </a:rPr>
              <a:t>коммуникации: </a:t>
            </a:r>
            <a:r>
              <a:rPr sz="1200" b="1" spc="-5" dirty="0">
                <a:latin typeface="Century Gothic" pitchFamily="34" charset="0"/>
                <a:cs typeface="Calibri"/>
              </a:rPr>
              <a:t>бизнес-бизнес, </a:t>
            </a:r>
            <a:r>
              <a:rPr sz="1200" b="1" spc="-199" dirty="0">
                <a:latin typeface="Century Gothic" pitchFamily="34" charset="0"/>
                <a:cs typeface="Calibri"/>
              </a:rPr>
              <a:t> </a:t>
            </a:r>
            <a:r>
              <a:rPr sz="1200" b="1" spc="-5" dirty="0">
                <a:latin typeface="Century Gothic" pitchFamily="34" charset="0"/>
                <a:cs typeface="Calibri"/>
              </a:rPr>
              <a:t>бизнес-государство, бизнес- </a:t>
            </a:r>
            <a:r>
              <a:rPr sz="1200" b="1" dirty="0">
                <a:latin typeface="Century Gothic" pitchFamily="34" charset="0"/>
                <a:cs typeface="Calibri"/>
              </a:rPr>
              <a:t> </a:t>
            </a:r>
            <a:r>
              <a:rPr sz="1200" b="1" spc="-5" dirty="0">
                <a:latin typeface="Century Gothic" pitchFamily="34" charset="0"/>
                <a:cs typeface="Calibri"/>
              </a:rPr>
              <a:t>население</a:t>
            </a:r>
            <a:endParaRPr sz="1200" dirty="0">
              <a:latin typeface="Century Gothic" pitchFamily="34" charset="0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70230" y="1151324"/>
            <a:ext cx="3351895" cy="309678"/>
          </a:xfrm>
          <a:prstGeom prst="rect">
            <a:avLst/>
          </a:prstGeom>
        </p:spPr>
        <p:txBody>
          <a:bodyPr vert="horz" wrap="square" lIns="0" tIns="25314" rIns="0" bIns="0" rtlCol="0">
            <a:spAutoFit/>
          </a:bodyPr>
          <a:lstStyle/>
          <a:p>
            <a:pPr marL="11506" marR="4602">
              <a:lnSpc>
                <a:spcPts val="997"/>
              </a:lnSpc>
              <a:spcBef>
                <a:spcPts val="198"/>
              </a:spcBef>
            </a:pPr>
            <a:r>
              <a:rPr sz="1200" b="1" spc="-5" dirty="0">
                <a:latin typeface="Century Gothic" pitchFamily="34" charset="0"/>
                <a:cs typeface="Calibri"/>
              </a:rPr>
              <a:t>Низкая </a:t>
            </a:r>
            <a:r>
              <a:rPr sz="1200" b="1" spc="-5">
                <a:latin typeface="Century Gothic" pitchFamily="34" charset="0"/>
                <a:cs typeface="Calibri"/>
              </a:rPr>
              <a:t>покупательная </a:t>
            </a:r>
            <a:endParaRPr lang="ru-RU" sz="1200" b="1" spc="-5" dirty="0">
              <a:latin typeface="Century Gothic" pitchFamily="34" charset="0"/>
              <a:cs typeface="Calibri"/>
            </a:endParaRPr>
          </a:p>
          <a:p>
            <a:pPr marL="11506" marR="4602">
              <a:lnSpc>
                <a:spcPts val="997"/>
              </a:lnSpc>
              <a:spcBef>
                <a:spcPts val="198"/>
              </a:spcBef>
            </a:pPr>
            <a:r>
              <a:rPr sz="1200" b="1" spc="-199">
                <a:latin typeface="Century Gothic" pitchFamily="34" charset="0"/>
                <a:cs typeface="Calibri"/>
              </a:rPr>
              <a:t> </a:t>
            </a:r>
            <a:r>
              <a:rPr sz="1200" b="1" spc="-5" dirty="0">
                <a:latin typeface="Century Gothic" pitchFamily="34" charset="0"/>
                <a:cs typeface="Calibri"/>
              </a:rPr>
              <a:t>способность местного </a:t>
            </a:r>
            <a:r>
              <a:rPr sz="1200" b="1" dirty="0">
                <a:latin typeface="Century Gothic" pitchFamily="34" charset="0"/>
                <a:cs typeface="Calibri"/>
              </a:rPr>
              <a:t> </a:t>
            </a:r>
            <a:r>
              <a:rPr sz="1200" b="1" spc="-5" dirty="0">
                <a:latin typeface="Century Gothic" pitchFamily="34" charset="0"/>
                <a:cs typeface="Calibri"/>
              </a:rPr>
              <a:t>населения</a:t>
            </a:r>
            <a:endParaRPr sz="1200" dirty="0">
              <a:latin typeface="Century Gothic" pitchFamily="34" charset="0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15296" y="2395018"/>
            <a:ext cx="3009092" cy="282042"/>
          </a:xfrm>
          <a:prstGeom prst="rect">
            <a:avLst/>
          </a:prstGeom>
        </p:spPr>
        <p:txBody>
          <a:bodyPr vert="horz" wrap="square" lIns="0" tIns="25314" rIns="0" bIns="0" rtlCol="0">
            <a:spAutoFit/>
          </a:bodyPr>
          <a:lstStyle/>
          <a:p>
            <a:pPr marL="11506" marR="4602">
              <a:lnSpc>
                <a:spcPts val="997"/>
              </a:lnSpc>
              <a:spcBef>
                <a:spcPts val="198"/>
              </a:spcBef>
            </a:pPr>
            <a:r>
              <a:rPr lang="ru-RU" sz="1200" b="1" dirty="0">
                <a:latin typeface="Century Gothic" pitchFamily="34" charset="0"/>
                <a:cs typeface="Calibri"/>
              </a:rPr>
              <a:t>Отток </a:t>
            </a:r>
            <a:r>
              <a:rPr sz="1200" b="1">
                <a:latin typeface="Century Gothic" pitchFamily="34" charset="0"/>
                <a:cs typeface="Calibri"/>
              </a:rPr>
              <a:t> </a:t>
            </a:r>
            <a:r>
              <a:rPr sz="1200" b="1" spc="-5" dirty="0">
                <a:latin typeface="Century Gothic" pitchFamily="34" charset="0"/>
                <a:cs typeface="Calibri"/>
              </a:rPr>
              <a:t>населения </a:t>
            </a:r>
            <a:r>
              <a:rPr sz="1200" b="1" dirty="0">
                <a:latin typeface="Century Gothic" pitchFamily="34" charset="0"/>
                <a:cs typeface="Calibri"/>
              </a:rPr>
              <a:t> п</a:t>
            </a:r>
            <a:r>
              <a:rPr sz="1200" b="1" spc="-5" dirty="0">
                <a:latin typeface="Century Gothic" pitchFamily="34" charset="0"/>
                <a:cs typeface="Calibri"/>
              </a:rPr>
              <a:t>л</a:t>
            </a:r>
            <a:r>
              <a:rPr sz="1200" b="1" spc="-9" dirty="0">
                <a:latin typeface="Century Gothic" pitchFamily="34" charset="0"/>
                <a:cs typeface="Calibri"/>
              </a:rPr>
              <a:t>а</a:t>
            </a:r>
            <a:r>
              <a:rPr sz="1200" b="1" spc="-5" dirty="0">
                <a:latin typeface="Century Gothic" pitchFamily="34" charset="0"/>
                <a:cs typeface="Calibri"/>
              </a:rPr>
              <a:t>те</a:t>
            </a:r>
            <a:r>
              <a:rPr sz="1200" b="1" dirty="0">
                <a:latin typeface="Century Gothic" pitchFamily="34" charset="0"/>
                <a:cs typeface="Calibri"/>
              </a:rPr>
              <a:t>ж</a:t>
            </a:r>
            <a:r>
              <a:rPr sz="1200" b="1" spc="-5" dirty="0">
                <a:latin typeface="Century Gothic" pitchFamily="34" charset="0"/>
                <a:cs typeface="Calibri"/>
              </a:rPr>
              <a:t>е</a:t>
            </a:r>
            <a:r>
              <a:rPr sz="1200" b="1" spc="-9" dirty="0">
                <a:latin typeface="Century Gothic" pitchFamily="34" charset="0"/>
                <a:cs typeface="Calibri"/>
              </a:rPr>
              <a:t>с</a:t>
            </a:r>
            <a:r>
              <a:rPr sz="1200" b="1" dirty="0">
                <a:latin typeface="Century Gothic" pitchFamily="34" charset="0"/>
                <a:cs typeface="Calibri"/>
              </a:rPr>
              <a:t>п</a:t>
            </a:r>
            <a:r>
              <a:rPr sz="1200" b="1" spc="-5" dirty="0">
                <a:latin typeface="Century Gothic" pitchFamily="34" charset="0"/>
                <a:cs typeface="Calibri"/>
              </a:rPr>
              <a:t>о</a:t>
            </a:r>
            <a:r>
              <a:rPr sz="1200" b="1" spc="-9" dirty="0">
                <a:latin typeface="Century Gothic" pitchFamily="34" charset="0"/>
                <a:cs typeface="Calibri"/>
              </a:rPr>
              <a:t>с</a:t>
            </a:r>
            <a:r>
              <a:rPr sz="1200" b="1" spc="-5" dirty="0">
                <a:latin typeface="Century Gothic" pitchFamily="34" charset="0"/>
                <a:cs typeface="Calibri"/>
              </a:rPr>
              <a:t>о</a:t>
            </a:r>
            <a:r>
              <a:rPr sz="1200" b="1" spc="5" dirty="0">
                <a:latin typeface="Century Gothic" pitchFamily="34" charset="0"/>
                <a:cs typeface="Calibri"/>
              </a:rPr>
              <a:t>бн</a:t>
            </a:r>
            <a:r>
              <a:rPr sz="1200" b="1" spc="-5" dirty="0">
                <a:latin typeface="Century Gothic" pitchFamily="34" charset="0"/>
                <a:cs typeface="Calibri"/>
              </a:rPr>
              <a:t>ог</a:t>
            </a:r>
            <a:r>
              <a:rPr sz="1200" b="1" dirty="0">
                <a:latin typeface="Century Gothic" pitchFamily="34" charset="0"/>
                <a:cs typeface="Calibri"/>
              </a:rPr>
              <a:t>о  </a:t>
            </a:r>
            <a:r>
              <a:rPr sz="1200" b="1" spc="-5" dirty="0">
                <a:latin typeface="Century Gothic" pitchFamily="34" charset="0"/>
                <a:cs typeface="Calibri"/>
              </a:rPr>
              <a:t>возраста</a:t>
            </a:r>
            <a:endParaRPr sz="1200" dirty="0">
              <a:latin typeface="Century Gothic" pitchFamily="34" charset="0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96791" y="3639482"/>
            <a:ext cx="2862880" cy="309678"/>
          </a:xfrm>
          <a:prstGeom prst="rect">
            <a:avLst/>
          </a:prstGeom>
        </p:spPr>
        <p:txBody>
          <a:bodyPr vert="horz" wrap="square" lIns="0" tIns="25314" rIns="0" bIns="0" rtlCol="0">
            <a:spAutoFit/>
          </a:bodyPr>
          <a:lstStyle/>
          <a:p>
            <a:pPr marL="11506" marR="4602">
              <a:lnSpc>
                <a:spcPts val="997"/>
              </a:lnSpc>
              <a:spcBef>
                <a:spcPts val="198"/>
              </a:spcBef>
            </a:pPr>
            <a:r>
              <a:rPr sz="1200" b="1" spc="-5" err="1">
                <a:latin typeface="Century Gothic" pitchFamily="34" charset="0"/>
                <a:cs typeface="Calibri"/>
              </a:rPr>
              <a:t>Высокие</a:t>
            </a:r>
            <a:r>
              <a:rPr sz="1200" b="1" spc="-5">
                <a:latin typeface="Century Gothic" pitchFamily="34" charset="0"/>
                <a:cs typeface="Calibri"/>
              </a:rPr>
              <a:t> </a:t>
            </a:r>
            <a:r>
              <a:rPr lang="ru-RU" sz="1200" b="1" spc="-5" dirty="0">
                <a:latin typeface="Century Gothic" pitchFamily="34" charset="0"/>
                <a:cs typeface="Calibri"/>
              </a:rPr>
              <a:t> </a:t>
            </a:r>
            <a:r>
              <a:rPr sz="1200" b="1" spc="-5">
                <a:latin typeface="Century Gothic" pitchFamily="34" charset="0"/>
                <a:cs typeface="Calibri"/>
              </a:rPr>
              <a:t>энергетические </a:t>
            </a:r>
            <a:r>
              <a:rPr sz="1200" b="1" spc="-195">
                <a:latin typeface="Century Gothic" pitchFamily="34" charset="0"/>
                <a:cs typeface="Calibri"/>
              </a:rPr>
              <a:t> </a:t>
            </a:r>
            <a:endParaRPr lang="ru-RU" sz="1200" b="1" spc="-195" dirty="0">
              <a:latin typeface="Century Gothic" pitchFamily="34" charset="0"/>
              <a:cs typeface="Calibri"/>
            </a:endParaRPr>
          </a:p>
          <a:p>
            <a:pPr marL="11506" marR="4602">
              <a:lnSpc>
                <a:spcPts val="997"/>
              </a:lnSpc>
              <a:spcBef>
                <a:spcPts val="198"/>
              </a:spcBef>
            </a:pPr>
            <a:r>
              <a:rPr sz="1200" b="1" spc="-5">
                <a:latin typeface="Century Gothic" pitchFamily="34" charset="0"/>
                <a:cs typeface="Calibri"/>
              </a:rPr>
              <a:t>тарифы </a:t>
            </a:r>
            <a:r>
              <a:rPr sz="1200" b="1" dirty="0">
                <a:latin typeface="Century Gothic" pitchFamily="34" charset="0"/>
                <a:cs typeface="Calibri"/>
              </a:rPr>
              <a:t>и </a:t>
            </a:r>
            <a:r>
              <a:rPr sz="1200" b="1" spc="-5" dirty="0" err="1">
                <a:latin typeface="Century Gothic" pitchFamily="34" charset="0"/>
                <a:cs typeface="Calibri"/>
              </a:rPr>
              <a:t>транспортные</a:t>
            </a:r>
            <a:r>
              <a:rPr sz="1200" b="1" spc="-5" dirty="0">
                <a:latin typeface="Century Gothic" pitchFamily="34" charset="0"/>
                <a:cs typeface="Calibri"/>
              </a:rPr>
              <a:t> </a:t>
            </a:r>
            <a:r>
              <a:rPr sz="1200" b="1" dirty="0">
                <a:latin typeface="Century Gothic" pitchFamily="34" charset="0"/>
                <a:cs typeface="Calibri"/>
              </a:rPr>
              <a:t> </a:t>
            </a:r>
            <a:r>
              <a:rPr sz="1200" b="1" dirty="0" err="1">
                <a:latin typeface="Century Gothic" pitchFamily="34" charset="0"/>
                <a:cs typeface="Calibri"/>
              </a:rPr>
              <a:t>издержки</a:t>
            </a:r>
            <a:endParaRPr sz="1200" dirty="0">
              <a:latin typeface="Century Gothic" pitchFamily="34" charset="0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66870" y="4978246"/>
            <a:ext cx="3485340" cy="309678"/>
          </a:xfrm>
          <a:prstGeom prst="rect">
            <a:avLst/>
          </a:prstGeom>
        </p:spPr>
        <p:txBody>
          <a:bodyPr vert="horz" wrap="square" lIns="0" tIns="25314" rIns="0" bIns="0" rtlCol="0">
            <a:spAutoFit/>
          </a:bodyPr>
          <a:lstStyle/>
          <a:p>
            <a:pPr marL="11506" marR="4602">
              <a:lnSpc>
                <a:spcPts val="997"/>
              </a:lnSpc>
              <a:spcBef>
                <a:spcPts val="198"/>
              </a:spcBef>
            </a:pPr>
            <a:r>
              <a:rPr lang="ru-RU" sz="1200" b="1" spc="-5" dirty="0">
                <a:latin typeface="Century Gothic" pitchFamily="34" charset="0"/>
                <a:cs typeface="Calibri"/>
              </a:rPr>
              <a:t>Сложная структура земельного</a:t>
            </a:r>
          </a:p>
          <a:p>
            <a:pPr marL="11506" marR="4602">
              <a:lnSpc>
                <a:spcPts val="997"/>
              </a:lnSpc>
              <a:spcBef>
                <a:spcPts val="198"/>
              </a:spcBef>
            </a:pPr>
            <a:r>
              <a:rPr lang="ru-RU" sz="1200" b="1" spc="-5" dirty="0">
                <a:latin typeface="Century Gothic" pitchFamily="34" charset="0"/>
                <a:cs typeface="Calibri"/>
              </a:rPr>
              <a:t> фонда</a:t>
            </a:r>
            <a:endParaRPr sz="1200" dirty="0">
              <a:latin typeface="Century Gothic" pitchFamily="34" charset="0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0272" y="112435"/>
            <a:ext cx="872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Проблемы</a:t>
            </a:r>
            <a:r>
              <a:rPr lang="ru-RU" sz="2400" b="1" dirty="0">
                <a:latin typeface="Century Gothic" pitchFamily="34" charset="0"/>
              </a:rPr>
              <a:t> по развитию инвестиционного климата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44" y="1770077"/>
            <a:ext cx="3313651" cy="3137484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13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11FF94FE-614A-5494-C433-BB93BDA3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27" name="Номер слайда 26">
            <a:extLst>
              <a:ext uri="{FF2B5EF4-FFF2-40B4-BE49-F238E27FC236}">
                <a16:creationId xmlns="" xmlns:a16="http://schemas.microsoft.com/office/drawing/2014/main" id="{9EC1C555-4228-89BF-167D-124E3B2F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3417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6434386"/>
              </p:ext>
            </p:extLst>
          </p:nvPr>
        </p:nvGraphicFramePr>
        <p:xfrm>
          <a:off x="0" y="552219"/>
          <a:ext cx="12192000" cy="6305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4460836" y="2008328"/>
            <a:ext cx="26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itchFamily="34" charset="0"/>
              </a:rPr>
              <a:t>СИЛЬНЫЕ  СТОРОНЫ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913189" y="1948933"/>
            <a:ext cx="261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itchFamily="34" charset="0"/>
              </a:rPr>
              <a:t>СЛАБЫЕ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b="1" dirty="0">
                <a:latin typeface="Century Gothic" pitchFamily="34" charset="0"/>
              </a:rPr>
              <a:t>СТОРОНЫ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4702122" y="4959861"/>
            <a:ext cx="2183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itchFamily="34" charset="0"/>
              </a:rPr>
              <a:t>ВОЗМОЖНОСТИ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5699293" y="499999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entury Gothic" pitchFamily="34" charset="0"/>
              </a:rPr>
              <a:t>УГРОЗЫ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714790" y="1"/>
            <a:ext cx="7272000" cy="700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SWOT-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анализ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C788A915-7AF2-AFD3-46CC-58A8EF6B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C3CC478-E737-3114-0878-6D35AF80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5872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77333" y="4896"/>
            <a:ext cx="11268268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Структура управления инвестиционной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деятельностью</a:t>
            </a:r>
            <a:endParaRPr 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Меры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поддрежки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инвесторов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71501" y="1594464"/>
            <a:ext cx="4399007" cy="349200"/>
          </a:xfrm>
          <a:prstGeom prst="roundRect">
            <a:avLst/>
          </a:prstGeom>
          <a:solidFill>
            <a:srgbClr val="76717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Century Gothic" panose="020B0502020202020204" pitchFamily="34" charset="0"/>
              </a:rPr>
              <a:t>Анализ заявки, организация встречи с потенциальным инвестором, предложение площадок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74126" y="1588549"/>
            <a:ext cx="3866400" cy="349198"/>
          </a:xfrm>
          <a:prstGeom prst="roundRect">
            <a:avLst/>
          </a:prstGeom>
          <a:solidFill>
            <a:srgbClr val="76717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Century Gothic" panose="020B0502020202020204" pitchFamily="34" charset="0"/>
              </a:rPr>
              <a:t>Обращение инвестора в администрацию района: письменная  заявка, устное обращение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74126" y="2212318"/>
            <a:ext cx="3866400" cy="349200"/>
          </a:xfrm>
          <a:prstGeom prst="roundRect">
            <a:avLst/>
          </a:prstGeom>
          <a:solidFill>
            <a:srgbClr val="76717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Century Gothic" panose="020B0502020202020204" pitchFamily="34" charset="0"/>
              </a:rPr>
              <a:t>Закрепление ответственного специалиста за проектом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771500" y="2206579"/>
            <a:ext cx="4390770" cy="349200"/>
          </a:xfrm>
          <a:prstGeom prst="roundRect">
            <a:avLst/>
          </a:prstGeom>
          <a:solidFill>
            <a:srgbClr val="76717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Century Gothic" panose="020B0502020202020204" pitchFamily="34" charset="0"/>
              </a:rPr>
              <a:t>Подбор площадки, проработка возможных льгот и преференций, возможностей коммунальной инфраструктуры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71499" y="2833820"/>
            <a:ext cx="4431960" cy="349200"/>
          </a:xfrm>
          <a:prstGeom prst="roundRect">
            <a:avLst/>
          </a:prstGeom>
          <a:solidFill>
            <a:srgbClr val="76717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Century Gothic" panose="020B0502020202020204" pitchFamily="34" charset="0"/>
              </a:rPr>
              <a:t>Рассмотрение проекта на Совете по инвестициям, заключение инвестиционного соглашения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5989" y="3923658"/>
            <a:ext cx="11483362" cy="2636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МЕРЫ   ПОДДЕРЖКИ    ИНВЕСТОРОВ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45990" y="4162557"/>
            <a:ext cx="2759676" cy="25353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q"/>
            </a:pP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Поддержка ВЭБ.РФ по линии моногородов</a:t>
            </a:r>
          </a:p>
          <a:p>
            <a:pPr algn="just"/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Софинансирование строительства инфраструктуры до 750 млн. руб.</a:t>
            </a:r>
          </a:p>
          <a:p>
            <a:pPr algn="just"/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Возвратное финансирование под 1% годовых, от 5 млн. руб. до 2 млрд. руб., срок от 7  до 15 лет,</a:t>
            </a:r>
          </a:p>
          <a:p>
            <a:pPr algn="just"/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не более 80% стоимости проекта</a:t>
            </a:r>
          </a:p>
          <a:p>
            <a:pPr algn="just"/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Гранты на создание туристической инфраструктуры по линии Минэконом РФ</a:t>
            </a:r>
          </a:p>
          <a:p>
            <a:pPr algn="ctr">
              <a:buFont typeface="Wingdings" pitchFamily="2" charset="2"/>
              <a:buChar char="q"/>
            </a:pP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30771" y="4187269"/>
            <a:ext cx="2736000" cy="25353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Снижение ставки налога на имущество с 2,2% до 0,1%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Возмещение затрат на инфраструктуры СЗПК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Понижение налоговой ставки при УСН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Инвестдоговор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Региональный инвестиционный стандарт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Предоставление ЗУ в аренду без торгов</a:t>
            </a:r>
          </a:p>
          <a:p>
            <a:pPr algn="ctr">
              <a:buFont typeface="Wingdings" pitchFamily="2" charset="2"/>
              <a:buChar char="Ø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37349" y="4187269"/>
            <a:ext cx="2736000" cy="25353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Снижение коэффициента применяемого для расчета арендной платы с 12% до 1%</a:t>
            </a:r>
          </a:p>
          <a:p>
            <a:pPr algn="just">
              <a:buFont typeface="Wingdings" pitchFamily="2" charset="2"/>
              <a:buChar char="Ø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Освобождение от уплаты земельного налога</a:t>
            </a:r>
          </a:p>
          <a:p>
            <a:pPr algn="just">
              <a:buFont typeface="Wingdings" pitchFamily="2" charset="2"/>
              <a:buChar char="Ø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Сопровождение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Консультирование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Информирование</a:t>
            </a: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093352" y="4187269"/>
            <a:ext cx="2736000" cy="25353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cap="all" dirty="0">
              <a:solidFill>
                <a:schemeClr val="tx1"/>
              </a:solidFill>
            </a:endParaRPr>
          </a:p>
          <a:p>
            <a:pPr algn="just"/>
            <a:endParaRPr lang="ru-RU" sz="1100" cap="all" dirty="0">
              <a:solidFill>
                <a:schemeClr val="tx1"/>
              </a:solidFill>
            </a:endParaRPr>
          </a:p>
          <a:p>
            <a:pPr algn="just"/>
            <a:endParaRPr lang="ru-RU" sz="1100" cap="all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Ø"/>
            </a:pPr>
            <a:endParaRPr lang="ru-RU" sz="1100" cap="all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cap="all" dirty="0">
                <a:solidFill>
                  <a:schemeClr val="tx1"/>
                </a:solidFill>
              </a:rPr>
              <a:t>КОРПОРАЦИЯ РАЗВИТИЯ САРАТОВСКОЙ ОБЛАСТИ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cap="all" dirty="0">
                <a:solidFill>
                  <a:schemeClr val="tx1"/>
                </a:solidFill>
              </a:rPr>
              <a:t>ФОНД МИКРОДИТОВАНИЯ САРАТОВСКОЙ ОБЛАСТИ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cap="all" dirty="0">
                <a:solidFill>
                  <a:schemeClr val="tx1"/>
                </a:solidFill>
              </a:rPr>
              <a:t>ФОНД РАЗВИТИЯ ПРОМЫШЛЕННОСТИ САРАТОВСКОЙ ОБЛАСТ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cap="all" dirty="0">
                <a:solidFill>
                  <a:schemeClr val="tx1"/>
                </a:solidFill>
              </a:rPr>
              <a:t>ГАРАНТИЙНЫЙ ФОНД САРАТОВСКОЙ ОБЛАСТИ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cap="all" dirty="0">
                <a:solidFill>
                  <a:schemeClr val="tx1"/>
                </a:solidFill>
              </a:rPr>
              <a:t>ЦЕНТР ПОДДЕРЖКИ ЭКСПОРТА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cap="all" dirty="0">
                <a:solidFill>
                  <a:schemeClr val="tx1"/>
                </a:solidFill>
              </a:rPr>
              <a:t>ПАЛАТА РЕМЕСЕЛ САРАТОВСКОЙ ОБЛАСТИ</a:t>
            </a:r>
          </a:p>
          <a:p>
            <a:pPr algn="ctr"/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149545" y="1283984"/>
            <a:ext cx="0" cy="1552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107326" y="1439191"/>
            <a:ext cx="5689022" cy="294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107326" y="1439191"/>
            <a:ext cx="0" cy="1608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8790858" y="1441701"/>
            <a:ext cx="4660" cy="1528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Стрелка вниз 44"/>
          <p:cNvSpPr/>
          <p:nvPr/>
        </p:nvSpPr>
        <p:spPr>
          <a:xfrm>
            <a:off x="2991996" y="1956907"/>
            <a:ext cx="230659" cy="219373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>
            <a:off x="8677181" y="1961372"/>
            <a:ext cx="230659" cy="219373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>
            <a:off x="8675528" y="2581613"/>
            <a:ext cx="230659" cy="219373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8673577" y="3200565"/>
            <a:ext cx="230659" cy="219373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5299450" y="1749014"/>
            <a:ext cx="12738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5299450" y="1784845"/>
            <a:ext cx="1315275" cy="5205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5340896" y="2371415"/>
            <a:ext cx="12738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5340896" y="2407246"/>
            <a:ext cx="1315275" cy="5205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6796215" y="3414587"/>
            <a:ext cx="4431957" cy="349200"/>
          </a:xfrm>
          <a:prstGeom prst="roundRect">
            <a:avLst/>
          </a:prstGeom>
          <a:solidFill>
            <a:srgbClr val="76717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Century Gothic" panose="020B0502020202020204" pitchFamily="34" charset="0"/>
              </a:rPr>
              <a:t>Сопровождение проекта на  этапе прединвестиционной фазы и до завершения инвестиционной фазы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 rot="16200000" flipH="1">
            <a:off x="2681417" y="3076831"/>
            <a:ext cx="848496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3056238" y="3591697"/>
            <a:ext cx="3657600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363300" y="4162346"/>
            <a:ext cx="2742365" cy="3602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ФЕДЕРАЛЬНЫЕ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3237470" y="4182942"/>
            <a:ext cx="2714368" cy="3602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РЕГИОНАЛЬНЫЕ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6145427" y="4174702"/>
            <a:ext cx="2714368" cy="3602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МУНИЦИПАЛЬНЫЕ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9099526" y="4158226"/>
            <a:ext cx="2742365" cy="3602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ИНФРАСТРУКТУРА ПОДДЕРЖКИ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4366289" y="933641"/>
            <a:ext cx="3866400" cy="34919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МЕХАНИЗМ РАБОТЫ С ИНВЕСТОРАМИ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DC03AEF9-E400-86FA-103A-197455D14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F7B50D-42DC-65F8-55F0-0D54E8ED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469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3601" y="4896"/>
            <a:ext cx="72720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Административно-территориальное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деление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12379731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8405789" y="1510319"/>
            <a:ext cx="0" cy="161469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405789" y="3125011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405789" y="2217981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407683" y="2640226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405789" y="1510319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84726" y="1383957"/>
            <a:ext cx="16850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 городских поселения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3 деревни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48 сёл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5 поселков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4  ж/</a:t>
            </a:r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д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станции</a:t>
            </a: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8304028" y="2217981"/>
            <a:ext cx="101761" cy="163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1945601" y="1518708"/>
            <a:ext cx="0" cy="57107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1818586" y="2081392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1819604" y="1510319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335260" y="1304719"/>
            <a:ext cx="15171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Всего:</a:t>
            </a: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82425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Городское</a:t>
            </a: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59861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Сельское </a:t>
            </a: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22564</a:t>
            </a:r>
          </a:p>
          <a:p>
            <a:endParaRPr lang="ru-RU" sz="10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8531786" y="1007046"/>
            <a:ext cx="1370145" cy="242673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Деление</a:t>
            </a: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10448441" y="994024"/>
            <a:ext cx="1370145" cy="242673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Население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12054" y="1303391"/>
            <a:ext cx="244368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Историческое поселение </a:t>
            </a: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федерального значения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94 объекта культурного наследия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Моногород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Производство цемента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Блок-схема: знак завершения 31"/>
          <p:cNvSpPr/>
          <p:nvPr/>
        </p:nvSpPr>
        <p:spPr>
          <a:xfrm>
            <a:off x="2276092" y="1007046"/>
            <a:ext cx="1370145" cy="242673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Статусы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3772234" y="1510319"/>
            <a:ext cx="160" cy="129257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3758262" y="2316850"/>
            <a:ext cx="115893" cy="2449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646237" y="2802892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646397" y="1895862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646397" y="2317665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646397" y="1510319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9" name="Блок-схема: знак завершения 48"/>
          <p:cNvSpPr/>
          <p:nvPr/>
        </p:nvSpPr>
        <p:spPr>
          <a:xfrm>
            <a:off x="2276091" y="3539386"/>
            <a:ext cx="1370145" cy="242673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История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56146" y="3718679"/>
            <a:ext cx="224273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Рыбная слобода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Екатерина 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II 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преобразовала в город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Вольск городок – Петербурга уголок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Город трудовой  славы Саратовской области </a:t>
            </a:r>
          </a:p>
          <a:p>
            <a:pPr algn="r"/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 2015 года</a:t>
            </a: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H="1">
            <a:off x="3784025" y="4033925"/>
            <a:ext cx="160" cy="129257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3770053" y="4841271"/>
            <a:ext cx="100406" cy="163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658028" y="5326498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658188" y="4841271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658188" y="4033925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8405789" y="4042660"/>
            <a:ext cx="0" cy="198406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8405789" y="6026727"/>
            <a:ext cx="746449" cy="337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8405789" y="4448985"/>
            <a:ext cx="721735" cy="768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8408533" y="5099222"/>
            <a:ext cx="776656" cy="60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8405789" y="4042660"/>
            <a:ext cx="729973" cy="211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9144145" y="3821226"/>
            <a:ext cx="205107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Барановское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Белогорновское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Верхнечернавское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Кряжимское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Колоярское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Куриловское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Междуреченское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Нижнечернавское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Покровское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Сенное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Талалихинское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Терсинское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Черкасское</a:t>
            </a:r>
          </a:p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Широкобуеракское</a:t>
            </a:r>
          </a:p>
          <a:p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400" b="1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V="1">
            <a:off x="8304028" y="4750322"/>
            <a:ext cx="101761" cy="163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9" name="Блок-схема: знак завершения 68"/>
          <p:cNvSpPr/>
          <p:nvPr/>
        </p:nvSpPr>
        <p:spPr>
          <a:xfrm>
            <a:off x="8655354" y="3542271"/>
            <a:ext cx="3116516" cy="346882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Муниципальные образования</a:t>
            </a:r>
          </a:p>
        </p:txBody>
      </p:sp>
      <p:pic>
        <p:nvPicPr>
          <p:cNvPr id="43010" name="Picture 2" descr="https://image.freepik.com/free-icon/industries_318-564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184" y="2265405"/>
            <a:ext cx="826656" cy="667265"/>
          </a:xfrm>
          <a:prstGeom prst="rect">
            <a:avLst/>
          </a:prstGeom>
          <a:noFill/>
        </p:spPr>
      </p:pic>
      <p:sp>
        <p:nvSpPr>
          <p:cNvPr id="43012" name="AutoShape 4" descr="https://www.svgrepo.com/show/116642/old-monument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https://www.svgrepo.com/show/116642/old-monument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6" name="Picture 8" descr="https://free-images.com/or/1a5d/village_icon_icon_vill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518" y="1153297"/>
            <a:ext cx="963827" cy="914400"/>
          </a:xfrm>
          <a:prstGeom prst="rect">
            <a:avLst/>
          </a:prstGeom>
          <a:noFill/>
        </p:spPr>
      </p:pic>
      <p:cxnSp>
        <p:nvCxnSpPr>
          <p:cNvPr id="78" name="Прямая соединительная линия 77"/>
          <p:cNvCxnSpPr/>
          <p:nvPr/>
        </p:nvCxnSpPr>
        <p:spPr>
          <a:xfrm>
            <a:off x="11938610" y="2090557"/>
            <a:ext cx="0" cy="57107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11811595" y="2670019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2" descr="https://avatars.mds.yandex.net/i?id=2817d0461923e907be9c5c2585872a117fc1ce7f-8386641-images-thumbs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6564" y="3912973"/>
            <a:ext cx="617838" cy="626075"/>
          </a:xfrm>
          <a:prstGeom prst="rect">
            <a:avLst/>
          </a:prstGeom>
          <a:noFill/>
        </p:spPr>
      </p:pic>
      <p:pic>
        <p:nvPicPr>
          <p:cNvPr id="7" name="Picture 4" descr="https://cdn-icons-png.flaticon.com/512/774/77423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0087" y="5189837"/>
            <a:ext cx="774358" cy="724930"/>
          </a:xfrm>
          <a:prstGeom prst="rect">
            <a:avLst/>
          </a:prstGeom>
          <a:noFill/>
        </p:spPr>
      </p:pic>
      <p:pic>
        <p:nvPicPr>
          <p:cNvPr id="6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9565EDD6-5F7D-78C7-CE37-AFBFBA5F7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02542E02-7708-8BC4-B9BB-8942695D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30400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62400" y="4896"/>
            <a:ext cx="7983201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Мероприятия по улучшению инвестиционного климата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5150" y="990777"/>
            <a:ext cx="1839148" cy="4036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Century Gothic" panose="020B0502020202020204" pitchFamily="34" charset="0"/>
              </a:rPr>
              <a:t>ПОДГОТОВКА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24775" y="996495"/>
            <a:ext cx="1587482" cy="4036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Century Gothic" panose="020B0502020202020204" pitchFamily="34" charset="0"/>
              </a:rPr>
              <a:t>ПРИВЛЕЧЕНИЕ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65097" y="994896"/>
            <a:ext cx="1587600" cy="4036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Century Gothic" panose="020B0502020202020204" pitchFamily="34" charset="0"/>
              </a:rPr>
              <a:t>СОПРОВОЖДЕНИЕ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05419" y="996495"/>
            <a:ext cx="1587600" cy="4036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latin typeface="Century Gothic" panose="020B0502020202020204" pitchFamily="34" charset="0"/>
              </a:rPr>
              <a:t>ДОКУМЕНТООБОРОТ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945741" y="994896"/>
            <a:ext cx="1587600" cy="4036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latin typeface="Century Gothic" panose="020B0502020202020204" pitchFamily="34" charset="0"/>
              </a:rPr>
              <a:t>АКТИВНОСТЬ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1275702" y="1482522"/>
            <a:ext cx="230659" cy="24775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603186" y="1482521"/>
            <a:ext cx="230659" cy="24775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5956662" y="1482520"/>
            <a:ext cx="230659" cy="24775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8194169" y="1482520"/>
            <a:ext cx="230659" cy="24775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10624211" y="1482519"/>
            <a:ext cx="230659" cy="24775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10437" y="1810124"/>
            <a:ext cx="10922904" cy="3459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Потребности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0760" y="2319596"/>
            <a:ext cx="1847213" cy="15561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Создание, обновление инвестиционного профиля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Формирование полезности инвестору</a:t>
            </a: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Формирование списка стратегических инвесторов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24981" y="2319596"/>
            <a:ext cx="1587174" cy="1540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Работа с внутренними инвесторами</a:t>
            </a:r>
          </a:p>
          <a:p>
            <a:pPr indent="180000"/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Работа с внешними инвесторами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265421" y="2319596"/>
            <a:ext cx="1587600" cy="1540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8000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Стандарт сопровождения</a:t>
            </a:r>
          </a:p>
          <a:p>
            <a:pPr indent="-180000">
              <a:buFont typeface="Wingdings" panose="05000000000000000000" pitchFamily="2" charset="2"/>
              <a:buChar char="Ø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indent="-18000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Реестр инвестиционных проектов</a:t>
            </a:r>
          </a:p>
          <a:p>
            <a:pPr indent="-18000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Обратная связь инвесторов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946065" y="2320544"/>
            <a:ext cx="1587600" cy="1540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Назначение ответственного за общую активность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Определение активностей внутри и за пределами района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97343" y="4040678"/>
            <a:ext cx="10935896" cy="3459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Мероприятия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94502" y="4449178"/>
            <a:ext cx="1875855" cy="219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Разработка пула инвестиционных идей</a:t>
            </a:r>
          </a:p>
          <a:p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Разработка плана-графика мероприятий для бизнеса</a:t>
            </a:r>
          </a:p>
          <a:p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Разработка коммуникативной политики</a:t>
            </a:r>
          </a:p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Отслеживание инвесторов масштабирующих бизнес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003594" y="4434146"/>
            <a:ext cx="2004880" cy="2162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ru-RU" sz="10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Организация и проведение регулярных встреч с ключевыми компаниями</a:t>
            </a:r>
          </a:p>
          <a:p>
            <a:pPr>
              <a:lnSpc>
                <a:spcPct val="80000"/>
              </a:lnSpc>
            </a:pPr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Проработка вариантов внутренне кооперации и интеграции</a:t>
            </a:r>
          </a:p>
          <a:p>
            <a:pPr>
              <a:lnSpc>
                <a:spcPct val="80000"/>
              </a:lnSpc>
            </a:pPr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Обеспечение непрерывного сопровождения по возможным мерам господдержки</a:t>
            </a:r>
          </a:p>
          <a:p>
            <a:pPr>
              <a:lnSpc>
                <a:spcPct val="80000"/>
              </a:lnSpc>
            </a:pPr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sz="10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sz="10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</a:pPr>
            <a:endParaRPr lang="ru-RU" sz="1000" b="1" dirty="0">
              <a:solidFill>
                <a:srgbClr val="9D35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365927" y="4395831"/>
            <a:ext cx="1637508" cy="1816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Упрощенный пакет документов для инвесторов</a:t>
            </a:r>
          </a:p>
          <a:p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Поддержание актуальности реестра проектов</a:t>
            </a:r>
          </a:p>
          <a:p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Сбор обратной связи от инвесторов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735415" y="4395830"/>
            <a:ext cx="1616730" cy="1794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Упрощение процедуры признания инвестора</a:t>
            </a:r>
          </a:p>
          <a:p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Упрощение отчетности инвестора</a:t>
            </a:r>
          </a:p>
          <a:p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Минимальные сроки работы с инвесторами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002879" y="4626864"/>
            <a:ext cx="1547551" cy="1414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Формирование направлений активности</a:t>
            </a:r>
          </a:p>
          <a:p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Интегрирование в узкоотраслевые сообщества</a:t>
            </a:r>
          </a:p>
          <a:p>
            <a:endParaRPr lang="ru-RU" sz="1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ru-RU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Создание единого формата выступлений и презентаций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rot="16200000" flipH="1">
            <a:off x="4381266" y="5270499"/>
            <a:ext cx="1779240" cy="1157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273486" y="5487533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265097" y="5045675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16200000" flipH="1">
            <a:off x="-475003" y="5472791"/>
            <a:ext cx="2183125" cy="845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10437" y="6127738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12331" y="4871467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12331" y="5515362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5400000">
            <a:off x="9048551" y="5281188"/>
            <a:ext cx="1791710" cy="267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9945819" y="5176138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2840784" y="4399005"/>
            <a:ext cx="1270" cy="199833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2840192" y="6127738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2840195" y="4657282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2840194" y="5037566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2840193" y="5348584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2848091" y="5687013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2840196" y="6393880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7625092" y="4385455"/>
            <a:ext cx="1761" cy="149636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7623196" y="5881816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7625090" y="4871467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7623195" y="5453130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603446" y="6568580"/>
            <a:ext cx="92840" cy="51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5258106" y="6160051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7573379" y="2321942"/>
            <a:ext cx="1587600" cy="1540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00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Анализ региональных НПА</a:t>
            </a:r>
          </a:p>
          <a:p>
            <a:pPr indent="180000">
              <a:buFont typeface="Wingdings" panose="05000000000000000000" pitchFamily="2" charset="2"/>
              <a:buChar char="Ø"/>
            </a:pP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indent="18000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Вовлечение в инвестиционный процесс ресурсоснабжа-ющих компаний</a:t>
            </a: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9916987" y="6185272"/>
            <a:ext cx="1259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9C2C6AF9-3822-AF6D-513C-9060ED4B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578CC1CA-3658-4168-78A5-8865373E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3553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Заголовок 1"/>
          <p:cNvSpPr txBox="1">
            <a:spLocks/>
          </p:cNvSpPr>
          <p:nvPr/>
        </p:nvSpPr>
        <p:spPr>
          <a:xfrm>
            <a:off x="584886" y="0"/>
            <a:ext cx="11607114" cy="906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ea typeface="PT Astra Serif" panose="020A0603040505020204" pitchFamily="18" charset="-52"/>
              </a:rPr>
              <a:t>Взаимодействие с федеральными и региональными институтами развития,</a:t>
            </a:r>
          </a:p>
          <a:p>
            <a:pPr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ea typeface="PT Astra Serif" panose="020A0603040505020204" pitchFamily="18" charset="-52"/>
              </a:rPr>
              <a:t>           профильными ведомствами по вопросам реализации инвестиционных проектов</a:t>
            </a:r>
          </a:p>
        </p:txBody>
      </p:sp>
      <p:sp>
        <p:nvSpPr>
          <p:cNvPr id="49" name="object 4"/>
          <p:cNvSpPr txBox="1"/>
          <p:nvPr/>
        </p:nvSpPr>
        <p:spPr>
          <a:xfrm>
            <a:off x="2018536" y="1315251"/>
            <a:ext cx="4862431" cy="389786"/>
          </a:xfrm>
          <a:prstGeom prst="rect">
            <a:avLst/>
          </a:prstGeom>
        </p:spPr>
        <p:txBody>
          <a:bodyPr vert="horz" wrap="square" lIns="0" tIns="9334" rIns="0" bIns="0" rtlCol="0">
            <a:spAutoFit/>
          </a:bodyPr>
          <a:lstStyle/>
          <a:p>
            <a:pPr marL="13335" marR="5334" defTabSz="720090">
              <a:lnSpc>
                <a:spcPct val="103200"/>
              </a:lnSpc>
              <a:spcBef>
                <a:spcPts val="73"/>
              </a:spcBef>
            </a:pPr>
            <a:r>
              <a:rPr sz="1200" b="1" spc="-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 </a:t>
            </a:r>
            <a:r>
              <a:rPr lang="ru-RU" sz="1200" b="1" spc="-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ИНВЕСТИЦИОННОЙ ПОЛИТИКИ </a:t>
            </a:r>
            <a:r>
              <a:rPr sz="1200" b="1" spc="-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САРАТОВСКОЙ ОБЛАСТИ</a:t>
            </a:r>
          </a:p>
        </p:txBody>
      </p:sp>
      <p:sp>
        <p:nvSpPr>
          <p:cNvPr id="54" name="object 3"/>
          <p:cNvSpPr txBox="1"/>
          <p:nvPr/>
        </p:nvSpPr>
        <p:spPr>
          <a:xfrm>
            <a:off x="2018536" y="1755734"/>
            <a:ext cx="4310073" cy="39969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2669" marR="5334" indent="-10001" defTabSz="720090">
              <a:lnSpc>
                <a:spcPct val="102200"/>
              </a:lnSpc>
              <a:spcBef>
                <a:spcPts val="79"/>
              </a:spcBef>
            </a:pPr>
            <a:r>
              <a:rPr sz="1200" spc="-42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г</a:t>
            </a:r>
            <a:r>
              <a:rPr sz="1200" spc="-11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.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sz="1200" spc="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Саратов</a:t>
            </a:r>
            <a:r>
              <a:rPr sz="1200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,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lang="ru-RU" sz="1200" spc="-47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ул. Рабочая 145 А, 11 этаж</a:t>
            </a:r>
            <a:endParaRPr lang="en-US" sz="1200" spc="21" dirty="0">
              <a:solidFill>
                <a:schemeClr val="accent1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 panose="020B0604030504040204" pitchFamily="34" charset="0"/>
            </a:endParaRPr>
          </a:p>
          <a:p>
            <a:pPr marL="22669" marR="5334" indent="-10001" defTabSz="720090">
              <a:lnSpc>
                <a:spcPct val="102200"/>
              </a:lnSpc>
              <a:spcBef>
                <a:spcPts val="79"/>
              </a:spcBef>
            </a:pPr>
            <a:r>
              <a:rPr sz="1200" spc="47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8</a:t>
            </a:r>
            <a:r>
              <a:rPr sz="1200" spc="-2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sz="1200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(8452)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lang="ru-RU"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69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-</a:t>
            </a:r>
            <a:r>
              <a:rPr lang="ru-RU"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52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-</a:t>
            </a:r>
            <a:r>
              <a:rPr lang="ru-RU"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62</a:t>
            </a:r>
            <a:r>
              <a:rPr lang="en-US"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lang="en-US" sz="1200" spc="-10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mininvest@saratov.gov.ru</a:t>
            </a:r>
            <a:endParaRPr sz="1200" dirty="0">
              <a:solidFill>
                <a:schemeClr val="accent1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 panose="020B0604030504040204" pitchFamily="34" charset="0"/>
            </a:endParaRPr>
          </a:p>
        </p:txBody>
      </p:sp>
      <p:sp>
        <p:nvSpPr>
          <p:cNvPr id="55" name="object 4"/>
          <p:cNvSpPr txBox="1"/>
          <p:nvPr/>
        </p:nvSpPr>
        <p:spPr>
          <a:xfrm>
            <a:off x="2035771" y="2676047"/>
            <a:ext cx="5356822" cy="231345"/>
          </a:xfrm>
          <a:prstGeom prst="rect">
            <a:avLst/>
          </a:prstGeom>
        </p:spPr>
        <p:txBody>
          <a:bodyPr vert="horz" wrap="square" lIns="0" tIns="9334" rIns="0" bIns="0" rtlCol="0">
            <a:spAutoFit/>
          </a:bodyPr>
          <a:lstStyle/>
          <a:p>
            <a:pPr marL="13335" marR="5334" defTabSz="720090">
              <a:lnSpc>
                <a:spcPct val="103200"/>
              </a:lnSpc>
              <a:spcBef>
                <a:spcPts val="73"/>
              </a:spcBef>
            </a:pPr>
            <a:r>
              <a:rPr lang="ru-RU" sz="1400" b="1" spc="-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АО «КОРПОРАЦИЯ РАЗВИТИЯ САРАТОВСКОЙ ОБЛАСТИ»</a:t>
            </a:r>
            <a:endParaRPr sz="1400" b="1" spc="-6" dirty="0">
              <a:solidFill>
                <a:schemeClr val="accent1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 panose="020B0604030504040204" pitchFamily="34" charset="0"/>
            </a:endParaRPr>
          </a:p>
        </p:txBody>
      </p:sp>
      <p:sp>
        <p:nvSpPr>
          <p:cNvPr id="56" name="object 6"/>
          <p:cNvSpPr txBox="1"/>
          <p:nvPr/>
        </p:nvSpPr>
        <p:spPr>
          <a:xfrm>
            <a:off x="2035771" y="2927587"/>
            <a:ext cx="4069442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 defTabSz="720090">
              <a:spcBef>
                <a:spcPts val="105"/>
              </a:spcBef>
            </a:pPr>
            <a:r>
              <a:rPr sz="1200" spc="-42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г</a:t>
            </a:r>
            <a:r>
              <a:rPr sz="1200" spc="-11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.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sz="1200" spc="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Саратов</a:t>
            </a:r>
            <a:r>
              <a:rPr sz="1200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,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sz="1200" spc="-47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ул</a:t>
            </a:r>
            <a:r>
              <a:rPr sz="1200" spc="-37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.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sz="1200" spc="10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Р</a:t>
            </a:r>
            <a:r>
              <a:rPr sz="1200" spc="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абоча</a:t>
            </a:r>
            <a:r>
              <a:rPr sz="1200" spc="1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я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14</a:t>
            </a:r>
            <a:r>
              <a:rPr sz="1200" spc="-2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5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sz="1200" spc="-37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А</a:t>
            </a:r>
            <a:r>
              <a:rPr sz="1200" spc="-2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,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sz="1200" spc="53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9</a:t>
            </a:r>
            <a:r>
              <a:rPr sz="1200" spc="-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sz="1200" spc="-10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этаж</a:t>
            </a:r>
            <a:endParaRPr sz="1200" dirty="0">
              <a:solidFill>
                <a:schemeClr val="accent1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 panose="020B0604030504040204" pitchFamily="34" charset="0"/>
            </a:endParaRPr>
          </a:p>
          <a:p>
            <a:pPr marL="13335" defTabSz="720090"/>
            <a:r>
              <a:rPr sz="1200" spc="47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8</a:t>
            </a:r>
            <a:r>
              <a:rPr sz="1200" spc="-1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sz="1200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(8452)</a:t>
            </a:r>
            <a:r>
              <a:rPr sz="1200" spc="-1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sz="1200" spc="2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79-69-96</a:t>
            </a:r>
            <a:r>
              <a:rPr sz="1200" spc="-10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 </a:t>
            </a:r>
            <a:r>
              <a:rPr sz="1200" spc="-267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|</a:t>
            </a:r>
            <a:r>
              <a:rPr lang="en-US" sz="1200" spc="-16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aokrso@mail.ru</a:t>
            </a:r>
            <a:endParaRPr sz="1200" dirty="0">
              <a:solidFill>
                <a:schemeClr val="accent1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ahoma" panose="020B060403050404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70" y="1102969"/>
            <a:ext cx="928516" cy="928516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70" y="2467396"/>
            <a:ext cx="945750" cy="938698"/>
          </a:xfrm>
          <a:prstGeom prst="rect">
            <a:avLst/>
          </a:prstGeom>
        </p:spPr>
      </p:pic>
      <p:sp>
        <p:nvSpPr>
          <p:cNvPr id="67" name="object 4"/>
          <p:cNvSpPr txBox="1"/>
          <p:nvPr/>
        </p:nvSpPr>
        <p:spPr>
          <a:xfrm>
            <a:off x="6898202" y="3461505"/>
            <a:ext cx="1963341" cy="178702"/>
          </a:xfrm>
          <a:prstGeom prst="rect">
            <a:avLst/>
          </a:prstGeom>
        </p:spPr>
        <p:txBody>
          <a:bodyPr vert="horz" wrap="square" lIns="0" tIns="9334" rIns="0" bIns="0" rtlCol="0">
            <a:spAutoFit/>
          </a:bodyPr>
          <a:lstStyle/>
          <a:p>
            <a:pPr marL="13335" defTabSz="720090"/>
            <a:r>
              <a:rPr lang="en-US" sz="1100" b="1" spc="-1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saratovcorporation.ru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bject 4"/>
          <p:cNvSpPr txBox="1"/>
          <p:nvPr/>
        </p:nvSpPr>
        <p:spPr>
          <a:xfrm>
            <a:off x="6988262" y="2069478"/>
            <a:ext cx="1963341" cy="178702"/>
          </a:xfrm>
          <a:prstGeom prst="rect">
            <a:avLst/>
          </a:prstGeom>
        </p:spPr>
        <p:txBody>
          <a:bodyPr vert="horz" wrap="square" lIns="0" tIns="9334" rIns="0" bIns="0" rtlCol="0">
            <a:spAutoFit/>
          </a:bodyPr>
          <a:lstStyle/>
          <a:p>
            <a:pPr marL="13335" defTabSz="720090"/>
            <a:r>
              <a:rPr lang="en-US" sz="1100" b="1" spc="-1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investinsaratov.ru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47" y="1204656"/>
            <a:ext cx="550671" cy="950770"/>
          </a:xfrm>
          <a:prstGeom prst="rect">
            <a:avLst/>
          </a:prstGeom>
        </p:spPr>
      </p:pic>
      <p:grpSp>
        <p:nvGrpSpPr>
          <p:cNvPr id="5" name="Группа 71"/>
          <p:cNvGrpSpPr/>
          <p:nvPr/>
        </p:nvGrpSpPr>
        <p:grpSpPr>
          <a:xfrm>
            <a:off x="885948" y="2639950"/>
            <a:ext cx="921608" cy="766144"/>
            <a:chOff x="362972" y="323605"/>
            <a:chExt cx="817880" cy="663888"/>
          </a:xfrm>
        </p:grpSpPr>
        <p:sp>
          <p:nvSpPr>
            <p:cNvPr id="73" name="object 279"/>
            <p:cNvSpPr/>
            <p:nvPr/>
          </p:nvSpPr>
          <p:spPr>
            <a:xfrm>
              <a:off x="766340" y="323605"/>
              <a:ext cx="124460" cy="377613"/>
            </a:xfrm>
            <a:custGeom>
              <a:avLst/>
              <a:gdLst/>
              <a:ahLst/>
              <a:cxnLst/>
              <a:rect l="l" t="t" r="r" b="b"/>
              <a:pathLst>
                <a:path w="93345" h="283209">
                  <a:moveTo>
                    <a:pt x="38773" y="0"/>
                  </a:moveTo>
                  <a:lnTo>
                    <a:pt x="37401" y="215"/>
                  </a:lnTo>
                  <a:lnTo>
                    <a:pt x="0" y="33616"/>
                  </a:lnTo>
                  <a:lnTo>
                    <a:pt x="7706" y="31828"/>
                  </a:lnTo>
                  <a:lnTo>
                    <a:pt x="15293" y="29760"/>
                  </a:lnTo>
                  <a:lnTo>
                    <a:pt x="22752" y="27385"/>
                  </a:lnTo>
                  <a:lnTo>
                    <a:pt x="36741" y="22009"/>
                  </a:lnTo>
                  <a:lnTo>
                    <a:pt x="38176" y="23152"/>
                  </a:lnTo>
                  <a:lnTo>
                    <a:pt x="38201" y="282600"/>
                  </a:lnTo>
                  <a:lnTo>
                    <a:pt x="92773" y="272046"/>
                  </a:lnTo>
                  <a:lnTo>
                    <a:pt x="92735" y="44970"/>
                  </a:lnTo>
                  <a:lnTo>
                    <a:pt x="93052" y="41757"/>
                  </a:lnTo>
                  <a:lnTo>
                    <a:pt x="38773" y="0"/>
                  </a:lnTo>
                  <a:close/>
                </a:path>
              </a:pathLst>
            </a:custGeom>
            <a:solidFill>
              <a:srgbClr val="E92E32"/>
            </a:solidFill>
          </p:spPr>
          <p:txBody>
            <a:bodyPr wrap="square" lIns="0" tIns="0" rIns="0" bIns="0" rtlCol="0"/>
            <a:lstStyle/>
            <a:p>
              <a:pPr defTabSz="609585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9" name="object 280"/>
            <p:cNvSpPr/>
            <p:nvPr/>
          </p:nvSpPr>
          <p:spPr>
            <a:xfrm>
              <a:off x="573725" y="468503"/>
              <a:ext cx="221385" cy="3012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09585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0" name="object 281"/>
            <p:cNvSpPr/>
            <p:nvPr/>
          </p:nvSpPr>
          <p:spPr>
            <a:xfrm>
              <a:off x="362972" y="681846"/>
              <a:ext cx="817880" cy="305647"/>
            </a:xfrm>
            <a:custGeom>
              <a:avLst/>
              <a:gdLst/>
              <a:ahLst/>
              <a:cxnLst/>
              <a:rect l="l" t="t" r="r" b="b"/>
              <a:pathLst>
                <a:path w="613410" h="229234">
                  <a:moveTo>
                    <a:pt x="367906" y="221157"/>
                  </a:moveTo>
                  <a:lnTo>
                    <a:pt x="341871" y="211023"/>
                  </a:lnTo>
                  <a:lnTo>
                    <a:pt x="328523" y="205003"/>
                  </a:lnTo>
                  <a:lnTo>
                    <a:pt x="301993" y="192582"/>
                  </a:lnTo>
                  <a:lnTo>
                    <a:pt x="288518" y="186804"/>
                  </a:lnTo>
                  <a:lnTo>
                    <a:pt x="260832" y="179095"/>
                  </a:lnTo>
                  <a:lnTo>
                    <a:pt x="233654" y="178206"/>
                  </a:lnTo>
                  <a:lnTo>
                    <a:pt x="206819" y="183896"/>
                  </a:lnTo>
                  <a:lnTo>
                    <a:pt x="180225" y="195859"/>
                  </a:lnTo>
                  <a:lnTo>
                    <a:pt x="184772" y="197637"/>
                  </a:lnTo>
                  <a:lnTo>
                    <a:pt x="192278" y="197929"/>
                  </a:lnTo>
                  <a:lnTo>
                    <a:pt x="208051" y="199186"/>
                  </a:lnTo>
                  <a:lnTo>
                    <a:pt x="223545" y="201752"/>
                  </a:lnTo>
                  <a:lnTo>
                    <a:pt x="238772" y="205625"/>
                  </a:lnTo>
                  <a:lnTo>
                    <a:pt x="253758" y="210794"/>
                  </a:lnTo>
                  <a:lnTo>
                    <a:pt x="271970" y="217805"/>
                  </a:lnTo>
                  <a:lnTo>
                    <a:pt x="290423" y="224193"/>
                  </a:lnTo>
                  <a:lnTo>
                    <a:pt x="309460" y="228371"/>
                  </a:lnTo>
                  <a:lnTo>
                    <a:pt x="328612" y="229019"/>
                  </a:lnTo>
                  <a:lnTo>
                    <a:pt x="348030" y="226504"/>
                  </a:lnTo>
                  <a:lnTo>
                    <a:pt x="367906" y="221157"/>
                  </a:lnTo>
                  <a:close/>
                </a:path>
                <a:path w="613410" h="229234">
                  <a:moveTo>
                    <a:pt x="613079" y="48475"/>
                  </a:moveTo>
                  <a:lnTo>
                    <a:pt x="576287" y="26403"/>
                  </a:lnTo>
                  <a:lnTo>
                    <a:pt x="507136" y="4584"/>
                  </a:lnTo>
                  <a:lnTo>
                    <a:pt x="451586" y="0"/>
                  </a:lnTo>
                  <a:lnTo>
                    <a:pt x="432803" y="457"/>
                  </a:lnTo>
                  <a:lnTo>
                    <a:pt x="414032" y="1638"/>
                  </a:lnTo>
                  <a:lnTo>
                    <a:pt x="395300" y="3365"/>
                  </a:lnTo>
                  <a:lnTo>
                    <a:pt x="393585" y="1955"/>
                  </a:lnTo>
                  <a:lnTo>
                    <a:pt x="344716" y="10985"/>
                  </a:lnTo>
                  <a:lnTo>
                    <a:pt x="342773" y="12522"/>
                  </a:lnTo>
                  <a:lnTo>
                    <a:pt x="340741" y="13919"/>
                  </a:lnTo>
                  <a:lnTo>
                    <a:pt x="323507" y="18440"/>
                  </a:lnTo>
                  <a:lnTo>
                    <a:pt x="309397" y="20929"/>
                  </a:lnTo>
                  <a:lnTo>
                    <a:pt x="295656" y="24599"/>
                  </a:lnTo>
                  <a:lnTo>
                    <a:pt x="282321" y="29502"/>
                  </a:lnTo>
                  <a:lnTo>
                    <a:pt x="269379" y="35648"/>
                  </a:lnTo>
                  <a:lnTo>
                    <a:pt x="268820" y="36131"/>
                  </a:lnTo>
                  <a:lnTo>
                    <a:pt x="251625" y="42545"/>
                  </a:lnTo>
                  <a:lnTo>
                    <a:pt x="248704" y="41148"/>
                  </a:lnTo>
                  <a:lnTo>
                    <a:pt x="246214" y="42849"/>
                  </a:lnTo>
                  <a:lnTo>
                    <a:pt x="243789" y="43878"/>
                  </a:lnTo>
                  <a:lnTo>
                    <a:pt x="225018" y="51612"/>
                  </a:lnTo>
                  <a:lnTo>
                    <a:pt x="215684" y="55562"/>
                  </a:lnTo>
                  <a:lnTo>
                    <a:pt x="206476" y="59804"/>
                  </a:lnTo>
                  <a:lnTo>
                    <a:pt x="202946" y="61531"/>
                  </a:lnTo>
                  <a:lnTo>
                    <a:pt x="198678" y="62115"/>
                  </a:lnTo>
                  <a:lnTo>
                    <a:pt x="196380" y="65913"/>
                  </a:lnTo>
                  <a:lnTo>
                    <a:pt x="193243" y="67957"/>
                  </a:lnTo>
                  <a:lnTo>
                    <a:pt x="144462" y="91935"/>
                  </a:lnTo>
                  <a:lnTo>
                    <a:pt x="96748" y="117805"/>
                  </a:lnTo>
                  <a:lnTo>
                    <a:pt x="49911" y="145249"/>
                  </a:lnTo>
                  <a:lnTo>
                    <a:pt x="3797" y="173951"/>
                  </a:lnTo>
                  <a:lnTo>
                    <a:pt x="0" y="176504"/>
                  </a:lnTo>
                  <a:lnTo>
                    <a:pt x="1765" y="176911"/>
                  </a:lnTo>
                  <a:lnTo>
                    <a:pt x="32626" y="176695"/>
                  </a:lnTo>
                  <a:lnTo>
                    <a:pt x="36474" y="177469"/>
                  </a:lnTo>
                  <a:lnTo>
                    <a:pt x="37896" y="176644"/>
                  </a:lnTo>
                  <a:lnTo>
                    <a:pt x="39674" y="175615"/>
                  </a:lnTo>
                  <a:lnTo>
                    <a:pt x="64871" y="160261"/>
                  </a:lnTo>
                  <a:lnTo>
                    <a:pt x="132181" y="121640"/>
                  </a:lnTo>
                  <a:lnTo>
                    <a:pt x="177012" y="98386"/>
                  </a:lnTo>
                  <a:lnTo>
                    <a:pt x="222719" y="77063"/>
                  </a:lnTo>
                  <a:lnTo>
                    <a:pt x="269494" y="58102"/>
                  </a:lnTo>
                  <a:lnTo>
                    <a:pt x="315645" y="42545"/>
                  </a:lnTo>
                  <a:lnTo>
                    <a:pt x="354799" y="32004"/>
                  </a:lnTo>
                  <a:lnTo>
                    <a:pt x="394030" y="24765"/>
                  </a:lnTo>
                  <a:lnTo>
                    <a:pt x="369468" y="45504"/>
                  </a:lnTo>
                  <a:lnTo>
                    <a:pt x="352742" y="69786"/>
                  </a:lnTo>
                  <a:lnTo>
                    <a:pt x="343065" y="97383"/>
                  </a:lnTo>
                  <a:lnTo>
                    <a:pt x="339712" y="128054"/>
                  </a:lnTo>
                  <a:lnTo>
                    <a:pt x="339509" y="141389"/>
                  </a:lnTo>
                  <a:lnTo>
                    <a:pt x="319341" y="138417"/>
                  </a:lnTo>
                  <a:lnTo>
                    <a:pt x="315582" y="135661"/>
                  </a:lnTo>
                  <a:lnTo>
                    <a:pt x="312572" y="129146"/>
                  </a:lnTo>
                  <a:lnTo>
                    <a:pt x="303606" y="114300"/>
                  </a:lnTo>
                  <a:lnTo>
                    <a:pt x="260705" y="90589"/>
                  </a:lnTo>
                  <a:lnTo>
                    <a:pt x="243001" y="89814"/>
                  </a:lnTo>
                  <a:lnTo>
                    <a:pt x="225691" y="91935"/>
                  </a:lnTo>
                  <a:lnTo>
                    <a:pt x="159664" y="116928"/>
                  </a:lnTo>
                  <a:lnTo>
                    <a:pt x="98310" y="153987"/>
                  </a:lnTo>
                  <a:lnTo>
                    <a:pt x="67322" y="176136"/>
                  </a:lnTo>
                  <a:lnTo>
                    <a:pt x="64846" y="176796"/>
                  </a:lnTo>
                  <a:lnTo>
                    <a:pt x="64566" y="179717"/>
                  </a:lnTo>
                  <a:lnTo>
                    <a:pt x="68326" y="180340"/>
                  </a:lnTo>
                  <a:lnTo>
                    <a:pt x="72250" y="180365"/>
                  </a:lnTo>
                  <a:lnTo>
                    <a:pt x="75679" y="181698"/>
                  </a:lnTo>
                  <a:lnTo>
                    <a:pt x="83172" y="183400"/>
                  </a:lnTo>
                  <a:lnTo>
                    <a:pt x="90017" y="182664"/>
                  </a:lnTo>
                  <a:lnTo>
                    <a:pt x="96520" y="179984"/>
                  </a:lnTo>
                  <a:lnTo>
                    <a:pt x="103022" y="175844"/>
                  </a:lnTo>
                  <a:lnTo>
                    <a:pt x="125755" y="160261"/>
                  </a:lnTo>
                  <a:lnTo>
                    <a:pt x="148996" y="145872"/>
                  </a:lnTo>
                  <a:lnTo>
                    <a:pt x="198297" y="121691"/>
                  </a:lnTo>
                  <a:lnTo>
                    <a:pt x="240588" y="110604"/>
                  </a:lnTo>
                  <a:lnTo>
                    <a:pt x="255485" y="110604"/>
                  </a:lnTo>
                  <a:lnTo>
                    <a:pt x="267309" y="112915"/>
                  </a:lnTo>
                  <a:lnTo>
                    <a:pt x="277583" y="117881"/>
                  </a:lnTo>
                  <a:lnTo>
                    <a:pt x="286232" y="125590"/>
                  </a:lnTo>
                  <a:lnTo>
                    <a:pt x="293293" y="136118"/>
                  </a:lnTo>
                  <a:lnTo>
                    <a:pt x="269862" y="139763"/>
                  </a:lnTo>
                  <a:lnTo>
                    <a:pt x="247980" y="146939"/>
                  </a:lnTo>
                  <a:lnTo>
                    <a:pt x="227279" y="157162"/>
                  </a:lnTo>
                  <a:lnTo>
                    <a:pt x="207365" y="169926"/>
                  </a:lnTo>
                  <a:lnTo>
                    <a:pt x="211632" y="171208"/>
                  </a:lnTo>
                  <a:lnTo>
                    <a:pt x="214528" y="170649"/>
                  </a:lnTo>
                  <a:lnTo>
                    <a:pt x="217436" y="169837"/>
                  </a:lnTo>
                  <a:lnTo>
                    <a:pt x="241541" y="165569"/>
                  </a:lnTo>
                  <a:lnTo>
                    <a:pt x="265150" y="165989"/>
                  </a:lnTo>
                  <a:lnTo>
                    <a:pt x="288302" y="170815"/>
                  </a:lnTo>
                  <a:lnTo>
                    <a:pt x="311035" y="179743"/>
                  </a:lnTo>
                  <a:lnTo>
                    <a:pt x="317677" y="182854"/>
                  </a:lnTo>
                  <a:lnTo>
                    <a:pt x="331025" y="188912"/>
                  </a:lnTo>
                  <a:lnTo>
                    <a:pt x="337629" y="192112"/>
                  </a:lnTo>
                  <a:lnTo>
                    <a:pt x="371233" y="204825"/>
                  </a:lnTo>
                  <a:lnTo>
                    <a:pt x="405168" y="209499"/>
                  </a:lnTo>
                  <a:lnTo>
                    <a:pt x="439458" y="206997"/>
                  </a:lnTo>
                  <a:lnTo>
                    <a:pt x="496277" y="188099"/>
                  </a:lnTo>
                  <a:lnTo>
                    <a:pt x="525729" y="162941"/>
                  </a:lnTo>
                  <a:lnTo>
                    <a:pt x="531342" y="157060"/>
                  </a:lnTo>
                  <a:lnTo>
                    <a:pt x="545884" y="137464"/>
                  </a:lnTo>
                  <a:lnTo>
                    <a:pt x="537819" y="138798"/>
                  </a:lnTo>
                  <a:lnTo>
                    <a:pt x="531279" y="141973"/>
                  </a:lnTo>
                  <a:lnTo>
                    <a:pt x="524713" y="144856"/>
                  </a:lnTo>
                  <a:lnTo>
                    <a:pt x="485482" y="157937"/>
                  </a:lnTo>
                  <a:lnTo>
                    <a:pt x="445985" y="162941"/>
                  </a:lnTo>
                  <a:lnTo>
                    <a:pt x="406234" y="160261"/>
                  </a:lnTo>
                  <a:lnTo>
                    <a:pt x="366217" y="150228"/>
                  </a:lnTo>
                  <a:lnTo>
                    <a:pt x="362038" y="148818"/>
                  </a:lnTo>
                  <a:lnTo>
                    <a:pt x="360705" y="146939"/>
                  </a:lnTo>
                  <a:lnTo>
                    <a:pt x="360730" y="141782"/>
                  </a:lnTo>
                  <a:lnTo>
                    <a:pt x="360845" y="134454"/>
                  </a:lnTo>
                  <a:lnTo>
                    <a:pt x="360286" y="128054"/>
                  </a:lnTo>
                  <a:lnTo>
                    <a:pt x="366420" y="90068"/>
                  </a:lnTo>
                  <a:lnTo>
                    <a:pt x="396659" y="48031"/>
                  </a:lnTo>
                  <a:lnTo>
                    <a:pt x="432422" y="30937"/>
                  </a:lnTo>
                  <a:lnTo>
                    <a:pt x="465302" y="26403"/>
                  </a:lnTo>
                  <a:lnTo>
                    <a:pt x="497852" y="28397"/>
                  </a:lnTo>
                  <a:lnTo>
                    <a:pt x="529247" y="34912"/>
                  </a:lnTo>
                  <a:lnTo>
                    <a:pt x="559689" y="45186"/>
                  </a:lnTo>
                  <a:lnTo>
                    <a:pt x="589368" y="58381"/>
                  </a:lnTo>
                  <a:lnTo>
                    <a:pt x="597166" y="61976"/>
                  </a:lnTo>
                  <a:lnTo>
                    <a:pt x="601916" y="62547"/>
                  </a:lnTo>
                  <a:lnTo>
                    <a:pt x="605675" y="59575"/>
                  </a:lnTo>
                  <a:lnTo>
                    <a:pt x="610476" y="52501"/>
                  </a:lnTo>
                  <a:lnTo>
                    <a:pt x="613079" y="4847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pPr defTabSz="609585"/>
              <a:endParaRPr sz="2400">
                <a:solidFill>
                  <a:prstClr val="black"/>
                </a:solidFill>
              </a:endParaRPr>
            </a:p>
          </p:txBody>
        </p:sp>
      </p:grpSp>
      <p:pic>
        <p:nvPicPr>
          <p:cNvPr id="83" name="Рисунок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18" y="5283949"/>
            <a:ext cx="2234623" cy="1168244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42" y="5241418"/>
            <a:ext cx="905341" cy="13128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85771" y="3764090"/>
            <a:ext cx="45756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Некоммерческая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микрокредитная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компания Фонд микрокредитования субъектов малого предпринимательства Саратовской области</a:t>
            </a:r>
            <a:endParaRPr lang="ru-RU" sz="1400" b="1" i="0" dirty="0">
              <a:solidFill>
                <a:schemeClr val="accent1">
                  <a:lumMod val="50000"/>
                </a:schemeClr>
              </a:solidFill>
              <a:effectLst/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85" name="object 6"/>
          <p:cNvSpPr txBox="1"/>
          <p:nvPr/>
        </p:nvSpPr>
        <p:spPr>
          <a:xfrm>
            <a:off x="2018536" y="4502754"/>
            <a:ext cx="4069442" cy="3956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 defTabSz="720090">
              <a:spcBef>
                <a:spcPts val="105"/>
              </a:spcBef>
            </a:pPr>
            <a:r>
              <a:rPr lang="ru-RU" sz="1200" spc="-42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Краевая ул., 85Б</a:t>
            </a:r>
          </a:p>
          <a:p>
            <a:pPr marL="13335" defTabSz="720090">
              <a:spcBef>
                <a:spcPts val="105"/>
              </a:spcBef>
            </a:pPr>
            <a:r>
              <a:rPr lang="ru-RU" sz="1200" spc="47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ahoma" panose="020B0604030504040204" pitchFamily="34" charset="0"/>
              </a:rPr>
              <a:t>8 (8452) 75-64-11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fond@fmco.ru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7" y="3686085"/>
            <a:ext cx="754110" cy="1235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772" y1="22311" x2="26772" y2="22311"/>
                        <a14:foregroundMark x1="43570" y1="22842" x2="43570" y2="22842"/>
                        <a14:foregroundMark x1="71260" y1="24568" x2="71260" y2="24568"/>
                        <a14:foregroundMark x1="45932" y1="51262" x2="45932" y2="51262"/>
                        <a14:foregroundMark x1="42126" y1="58964" x2="42126" y2="58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767" y="4700564"/>
            <a:ext cx="2300117" cy="2272950"/>
          </a:xfrm>
          <a:prstGeom prst="rect">
            <a:avLst/>
          </a:prstGeom>
        </p:spPr>
      </p:pic>
      <p:pic>
        <p:nvPicPr>
          <p:cNvPr id="6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DA616EC4-2561-2641-89D5-12E0B1F4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8AD878B-EAAA-1B3B-D33C-E56041FDB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86338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2502073"/>
              </p:ext>
            </p:extLst>
          </p:nvPr>
        </p:nvGraphicFramePr>
        <p:xfrm>
          <a:off x="383458" y="568411"/>
          <a:ext cx="11808542" cy="589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70508" y="4349578"/>
            <a:ext cx="864973" cy="9061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4333102"/>
            <a:ext cx="873211" cy="91440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73601" y="4896"/>
            <a:ext cx="7272000" cy="70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Контакты для инвестора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32822" y="575275"/>
            <a:ext cx="16161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ИНВЕСТИЦИОННЫЙ </a:t>
            </a:r>
          </a:p>
          <a:p>
            <a:pPr lvl="0"/>
            <a:r>
              <a:rPr lang="ru-RU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УПОЛНОМОЧЕННЫЙ</a:t>
            </a:r>
          </a:p>
        </p:txBody>
      </p: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26A67EA7-4E84-B3DC-F2CB-447C8079C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05B3C1F-5166-FCC8-7EA0-08535E20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0615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5634047"/>
              </p:ext>
            </p:extLst>
          </p:nvPr>
        </p:nvGraphicFramePr>
        <p:xfrm>
          <a:off x="1202725" y="155009"/>
          <a:ext cx="8502959" cy="65710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24432">
                  <a:extLst>
                    <a:ext uri="{9D8B030D-6E8A-4147-A177-3AD203B41FA5}">
                      <a16:colId xmlns="" xmlns:a16="http://schemas.microsoft.com/office/drawing/2014/main" val="2568650316"/>
                    </a:ext>
                  </a:extLst>
                </a:gridCol>
                <a:gridCol w="23395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16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73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92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Полезные ископаемые </a:t>
                      </a:r>
                      <a:endParaRPr lang="ru-RU" sz="1000" dirty="0"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Месторождение</a:t>
                      </a:r>
                    </a:p>
                    <a:p>
                      <a:endParaRPr lang="ru-RU" sz="1000" dirty="0"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Запасы, тыс.тонн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Статус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8875645"/>
                  </a:ext>
                </a:extLst>
              </a:tr>
              <a:tr h="13169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Century Gothic" pitchFamily="34" charset="0"/>
                        </a:rPr>
                        <a:t>Цементное сырьё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8340617"/>
                  </a:ext>
                </a:extLst>
              </a:tr>
              <a:tr h="131690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Мел, глина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Краснооктябрьское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207,7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2877987"/>
                  </a:ext>
                </a:extLst>
              </a:tr>
              <a:tr h="330612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Мел, глина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Коммунар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85,5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30919961"/>
                  </a:ext>
                </a:extLst>
              </a:tr>
              <a:tr h="266357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Мел, глина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Большевик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153,6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разрабатываемое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621097"/>
                  </a:ext>
                </a:extLst>
              </a:tr>
              <a:tr h="210704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Кварцево-глауконитовый песок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Привольское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разрабатываемое</a:t>
                      </a:r>
                    </a:p>
                    <a:p>
                      <a:endParaRPr lang="ru-RU" sz="10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74483303"/>
                  </a:ext>
                </a:extLst>
              </a:tr>
              <a:tr h="210704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Опока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Гора Малиниха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12,3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10413282"/>
                  </a:ext>
                </a:extLst>
              </a:tr>
              <a:tr h="210704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Опока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Горы Большой Маяк и Малый Маяк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39,6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  <a:p>
                      <a:endParaRPr lang="ru-RU" sz="10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0890797"/>
                  </a:ext>
                </a:extLst>
              </a:tr>
              <a:tr h="526760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Мел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Универсал</a:t>
                      </a:r>
                      <a:r>
                        <a:rPr lang="ru-RU" sz="1000" baseline="0" dirty="0">
                          <a:latin typeface="Century Gothic" pitchFamily="34" charset="0"/>
                        </a:rPr>
                        <a:t> </a:t>
                      </a:r>
                    </a:p>
                    <a:p>
                      <a:r>
                        <a:rPr lang="ru-RU" sz="1000" baseline="0" dirty="0">
                          <a:latin typeface="Century Gothic" pitchFamily="34" charset="0"/>
                        </a:rPr>
                        <a:t>Терсинское </a:t>
                      </a:r>
                    </a:p>
                    <a:p>
                      <a:r>
                        <a:rPr lang="ru-RU" sz="1000" baseline="0" dirty="0">
                          <a:latin typeface="Century Gothic" pitchFamily="34" charset="0"/>
                        </a:rPr>
                        <a:t>Вольское 1 </a:t>
                      </a:r>
                    </a:p>
                    <a:p>
                      <a:r>
                        <a:rPr lang="ru-RU" sz="1000" baseline="0" dirty="0">
                          <a:latin typeface="Century Gothic" pitchFamily="34" charset="0"/>
                        </a:rPr>
                        <a:t>Вольское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1,5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29,8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15,3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46,4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разрабатываемое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разрабатываемое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разрабатываемое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09215048"/>
                  </a:ext>
                </a:extLst>
              </a:tr>
              <a:tr h="13169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Century Gothic" pitchFamily="34" charset="0"/>
                        </a:rPr>
                        <a:t>Кирпичные глины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8116689"/>
                  </a:ext>
                </a:extLst>
              </a:tr>
              <a:tr h="289718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Четвертичные суглинки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Вольское</a:t>
                      </a:r>
                      <a:r>
                        <a:rPr lang="ru-RU" sz="1000" baseline="0" dirty="0">
                          <a:latin typeface="Century Gothic" pitchFamily="34" charset="0"/>
                        </a:rPr>
                        <a:t> </a:t>
                      </a:r>
                      <a:r>
                        <a:rPr lang="en-US" sz="1000" baseline="0" dirty="0">
                          <a:latin typeface="Century Gothic" pitchFamily="34" charset="0"/>
                        </a:rPr>
                        <a:t>II</a:t>
                      </a:r>
                      <a:endParaRPr lang="ru-RU" sz="1000" baseline="0" dirty="0">
                        <a:latin typeface="Century Gothic" pitchFamily="34" charset="0"/>
                      </a:endParaRPr>
                    </a:p>
                    <a:p>
                      <a:r>
                        <a:rPr lang="ru-RU" sz="1000" baseline="0" dirty="0">
                          <a:latin typeface="Century Gothic" pitchFamily="34" charset="0"/>
                        </a:rPr>
                        <a:t>Куриловское</a:t>
                      </a:r>
                    </a:p>
                    <a:p>
                      <a:r>
                        <a:rPr lang="ru-RU" sz="1000" baseline="0" dirty="0">
                          <a:latin typeface="Century Gothic" pitchFamily="34" charset="0"/>
                        </a:rPr>
                        <a:t>Черкасское</a:t>
                      </a:r>
                      <a:endParaRPr lang="ru-RU" sz="10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447,0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871,1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1289,0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76280004"/>
                  </a:ext>
                </a:extLst>
              </a:tr>
              <a:tr h="13169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Century Gothic" pitchFamily="34" charset="0"/>
                        </a:rPr>
                        <a:t>Строительные</a:t>
                      </a:r>
                      <a:r>
                        <a:rPr lang="ru-RU" sz="1000" baseline="0" dirty="0">
                          <a:latin typeface="Century Gothic" pitchFamily="34" charset="0"/>
                        </a:rPr>
                        <a:t> пески </a:t>
                      </a:r>
                      <a:endParaRPr lang="ru-RU" sz="1000" dirty="0">
                        <a:latin typeface="Century Gothic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8405255"/>
                  </a:ext>
                </a:extLst>
              </a:tr>
              <a:tr h="131690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Кварцевые, мелкозернистые</a:t>
                      </a:r>
                      <a:r>
                        <a:rPr lang="ru-RU" sz="1000" baseline="0" dirty="0">
                          <a:latin typeface="Century Gothic" pitchFamily="34" charset="0"/>
                        </a:rPr>
                        <a:t> пески </a:t>
                      </a:r>
                      <a:endParaRPr lang="ru-RU" sz="10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Верхнечернавское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414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72969067"/>
                  </a:ext>
                </a:extLst>
              </a:tr>
              <a:tr h="210704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Кварцевые пески с линзами опок и песчанников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Вольское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1985,0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  <a:p>
                      <a:endParaRPr lang="ru-RU" sz="10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3045650"/>
                  </a:ext>
                </a:extLst>
              </a:tr>
              <a:tr h="210704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Четвертичные пески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Девичьи Горки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1735,0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3263295"/>
                  </a:ext>
                </a:extLst>
              </a:tr>
              <a:tr h="368732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Песчаник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Белогорновское 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Карачаровское</a:t>
                      </a:r>
                      <a:r>
                        <a:rPr lang="ru-RU" sz="1000" baseline="0" dirty="0">
                          <a:latin typeface="Century Gothic" pitchFamily="34" charset="0"/>
                        </a:rPr>
                        <a:t> </a:t>
                      </a:r>
                    </a:p>
                    <a:p>
                      <a:r>
                        <a:rPr lang="ru-RU" sz="1000" baseline="0" dirty="0">
                          <a:latin typeface="Century Gothic" pitchFamily="34" charset="0"/>
                        </a:rPr>
                        <a:t>Рыбное</a:t>
                      </a:r>
                      <a:endParaRPr lang="ru-RU" sz="10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238,0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2614,0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500,0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разрабатываемое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законсервировано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375436"/>
                  </a:ext>
                </a:extLst>
              </a:tr>
              <a:tr h="13169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Century Gothic" pitchFamily="34" charset="0"/>
                        </a:rPr>
                        <a:t>Подземные воды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11025323"/>
                  </a:ext>
                </a:extLst>
              </a:tr>
              <a:tr h="131690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Пресные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Шиханское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0752194"/>
                  </a:ext>
                </a:extLst>
              </a:tr>
              <a:tr h="289718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Подземные минеральные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Девичьегорское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Черкасское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Century Gothic" pitchFamily="34" charset="0"/>
                        </a:rPr>
                        <a:t>0.137 т.м3</a:t>
                      </a:r>
                      <a:r>
                        <a:rPr lang="en-US" sz="1000" dirty="0">
                          <a:latin typeface="Century Gothic" pitchFamily="34" charset="0"/>
                        </a:rPr>
                        <a:t>/</a:t>
                      </a:r>
                      <a:r>
                        <a:rPr lang="ru-RU" sz="1000" dirty="0" err="1">
                          <a:latin typeface="Century Gothic" pitchFamily="34" charset="0"/>
                        </a:rPr>
                        <a:t>сут</a:t>
                      </a:r>
                      <a:r>
                        <a:rPr lang="ru-RU" sz="1000" dirty="0">
                          <a:latin typeface="Century Gothic" pitchFamily="34" charset="0"/>
                        </a:rPr>
                        <a:t>.</a:t>
                      </a:r>
                    </a:p>
                    <a:p>
                      <a:r>
                        <a:rPr lang="ru-RU" sz="1000" dirty="0">
                          <a:latin typeface="Century Gothic" pitchFamily="34" charset="0"/>
                        </a:rPr>
                        <a:t>1289,0 т.м3/</a:t>
                      </a:r>
                      <a:r>
                        <a:rPr lang="ru-RU" sz="1000" dirty="0" err="1">
                          <a:latin typeface="Century Gothic" pitchFamily="34" charset="0"/>
                        </a:rPr>
                        <a:t>сут</a:t>
                      </a:r>
                      <a:r>
                        <a:rPr lang="ru-RU" sz="1000" dirty="0">
                          <a:latin typeface="Century Gothic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0642389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9712410" y="0"/>
            <a:ext cx="2479589" cy="881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Полезные ископаемые</a:t>
            </a:r>
          </a:p>
        </p:txBody>
      </p:sp>
      <p:pic>
        <p:nvPicPr>
          <p:cNvPr id="8" name="Picture 2" descr="https://opt.stroylandiya.ru/upload/iblock/732/c116jncaxt9da1rzzd7bwd43cbiibon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7912" y="1235677"/>
            <a:ext cx="972065" cy="617838"/>
          </a:xfrm>
          <a:prstGeom prst="rect">
            <a:avLst/>
          </a:prstGeom>
          <a:noFill/>
        </p:spPr>
      </p:pic>
      <p:pic>
        <p:nvPicPr>
          <p:cNvPr id="9" name="Picture 12" descr="https://www.peremenka31.ru/media/cache/43/2e/432e4ae48a05dde54989d9393142f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6151" y="2537255"/>
            <a:ext cx="939113" cy="617837"/>
          </a:xfrm>
          <a:prstGeom prst="rect">
            <a:avLst/>
          </a:prstGeom>
          <a:noFill/>
        </p:spPr>
      </p:pic>
      <p:pic>
        <p:nvPicPr>
          <p:cNvPr id="10" name="Picture 4" descr="https://spb-demontage.ru/wp-content/uploads/2020/10/shheben-gravij-kirpichnyj-bo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69145" y="4761470"/>
            <a:ext cx="716692" cy="766119"/>
          </a:xfrm>
          <a:prstGeom prst="rect">
            <a:avLst/>
          </a:prstGeom>
          <a:noFill/>
        </p:spPr>
      </p:pic>
      <p:pic>
        <p:nvPicPr>
          <p:cNvPr id="11" name="Picture 2" descr="https://thumbs.dreamstime.com/b/%D0%BD%D0%B0%D1%81%D1%82%D1%80%D0%BE%D0%B9%D0%BA%D0%B0-%D1%81%D1%82%D1%80%D0%BE%D0%B8%D1%82%D0%B5%D0%BB%D1%8C%D0%BD%D0%BE%D0%B3%D0%BE-%D0%BC%D0%B0%D1%82%D0%B5%D1%80%D0%B8%D0%B0%D0%BB%D0%B0-%D1%81%D1%82%D0%BE%D0%BF%D0%BA%D0%B8-%D0%B3%D1%80%D0%B0%D0%B2%D0%B8%D0%B9-%D0%B1%D0%B5%D1%82%D0%BE%D0%BD%D0%B0-%D0%B8-%D0%BF%D0%B5%D1%81%D0%BA%D0%B0-%D1%82-%D0%B4-185053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87914" y="3707026"/>
            <a:ext cx="972065" cy="741407"/>
          </a:xfrm>
          <a:prstGeom prst="rect">
            <a:avLst/>
          </a:prstGeom>
          <a:noFill/>
        </p:spPr>
      </p:pic>
      <p:pic>
        <p:nvPicPr>
          <p:cNvPr id="12" name="Picture 18" descr="https://fstroy72.ru/userfiles/images/erosion-contro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18572" y="6063051"/>
            <a:ext cx="675502" cy="568410"/>
          </a:xfrm>
          <a:prstGeom prst="rect">
            <a:avLst/>
          </a:prstGeom>
          <a:noFill/>
        </p:spPr>
      </p:pic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9FD1BCB7-B6DF-3FAC-7198-C956FCF5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28BF3A6F-432D-0324-EFF3-E02E1411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2474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20001" y="0"/>
            <a:ext cx="7066054" cy="683741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Водные ресурсы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7180" y="1164545"/>
            <a:ext cx="161394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Волга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Камышлейка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Калмантай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Алай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Багай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Горячка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Новояблова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Терсянка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Артаниха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Терешка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Ключ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Избалык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Казанла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Яблонька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Ерыкла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Чернавка</a:t>
            </a:r>
          </a:p>
          <a:p>
            <a:pPr algn="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Багайка</a:t>
            </a:r>
            <a:endParaRPr lang="ru-RU" sz="1600" dirty="0">
              <a:solidFill>
                <a:srgbClr val="BB3F3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Рисунок 17" descr="Пруды, реки, водохранилища и водоохранные зон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179" y="617536"/>
            <a:ext cx="8629079" cy="5750012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9506466" y="5421274"/>
            <a:ext cx="1677136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8847438" y="5094913"/>
            <a:ext cx="3344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Все водопотребители могут получить пресные подземные воды, пригодные для хозяйственно-питьевых целей в любой точке района.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847438" y="4363522"/>
            <a:ext cx="3344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Акватории водных объектов  в пределах района  </a:t>
            </a: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150,5 кв.км – 3,9 %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 от общей площади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6865174" y="5178545"/>
            <a:ext cx="2517712" cy="3044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8872151" y="6111644"/>
            <a:ext cx="33198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17 рек 30 объектов гидротехнических</a:t>
            </a:r>
            <a:r>
              <a:rPr kumimoji="0" lang="ru-RU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 сооружений (пруды)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8125702" y="4461538"/>
            <a:ext cx="746449" cy="337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133940" y="5367700"/>
            <a:ext cx="746449" cy="337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113346" y="6442738"/>
            <a:ext cx="746449" cy="337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847438" y="3782755"/>
            <a:ext cx="3344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Волга имеет достаточные глубины для загрузки крупнотоннажных судов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138058" y="3913722"/>
            <a:ext cx="746449" cy="337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3AA8887B-E5EC-76F1-9C22-CF1D5521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192C3A1-3F5C-D8F7-A190-E9802ADE1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878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3601" y="13134"/>
            <a:ext cx="7272000" cy="876553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Земельные ресурсы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34044578"/>
              </p:ext>
            </p:extLst>
          </p:nvPr>
        </p:nvGraphicFramePr>
        <p:xfrm>
          <a:off x="461320" y="724930"/>
          <a:ext cx="3237470" cy="2792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234044578"/>
              </p:ext>
            </p:extLst>
          </p:nvPr>
        </p:nvGraphicFramePr>
        <p:xfrm>
          <a:off x="502509" y="3855308"/>
          <a:ext cx="3229232" cy="2759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817709" y="963827"/>
          <a:ext cx="4102442" cy="564935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7320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29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74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987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/>
                        <a:t>Функциональные зоны</a:t>
                      </a:r>
                    </a:p>
                    <a:p>
                      <a:pPr algn="ctr" fontAlgn="ctr"/>
                      <a:r>
                        <a:rPr lang="ru-RU" sz="1000" u="none" strike="noStrike" dirty="0"/>
                        <a:t>Вольского муниципального района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Площадь, 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доля,%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Зоны градостроительного назначения, в т.ч.: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5896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61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- селитебные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4871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775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- промышленные и коммунально-складские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Зоны сельскохозяйственного назначения, в т.ч.: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160550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689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- богарного земледелия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154928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- садоводческих комплексов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1419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- прочие сельхозземли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4203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Зоны рекреационного назначения, в т.ч.: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1089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 - кратковременного и длительного отдыха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0,01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- садово-дачные участки и огороды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Земли государственного лесного фонда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91781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Зоны с регламентируемой хозяйственной деятельностью, в т.ч.: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10169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- месторождений твёрдых полезных ископаемых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503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- болота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0,03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- земли транспортной и инженерной инфраструктур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9550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Зона особо охраняемых природных территорий, в т.ч.: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3618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- памятники природы, </a:t>
                      </a:r>
                      <a:r>
                        <a:rPr lang="ru-RU" sz="1000" u="none" strike="noStrike" dirty="0" err="1"/>
                        <a:t>микрозаповедник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3618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Акватории водных объектов в пределах района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15049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Прочие территории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100241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25,8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/>
                        <a:t>ВСЕГО: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388393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/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entury Gothic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346357" y="91440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234044578"/>
              </p:ext>
            </p:extLst>
          </p:nvPr>
        </p:nvGraphicFramePr>
        <p:xfrm>
          <a:off x="4040660" y="3851189"/>
          <a:ext cx="3229232" cy="2759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="" xmlns:p14="http://schemas.microsoft.com/office/powerpoint/2010/main" val="4136798060"/>
              </p:ext>
            </p:extLst>
          </p:nvPr>
        </p:nvGraphicFramePr>
        <p:xfrm>
          <a:off x="3880020" y="411891"/>
          <a:ext cx="3286896" cy="3393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ED7E1BD4-DB2A-4B5E-601B-1B61D51E8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1508F2C-5C95-D572-42B8-9A57657A1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878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3601" y="4896"/>
            <a:ext cx="7272000" cy="99000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Лесные ресурсы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34044578"/>
              </p:ext>
            </p:extLst>
          </p:nvPr>
        </p:nvGraphicFramePr>
        <p:xfrm>
          <a:off x="107092" y="1231556"/>
          <a:ext cx="3838831" cy="4897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2537256" y="2166548"/>
            <a:ext cx="749642" cy="339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25%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2066720" y="2852296"/>
            <a:ext cx="867955" cy="10606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53730" y="2463114"/>
            <a:ext cx="535459" cy="1588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 descr="volskiy_rayon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868" y="1325461"/>
            <a:ext cx="4504887" cy="4462943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="" xmlns:p14="http://schemas.microsoft.com/office/powerpoint/2010/main" val="1199382398"/>
              </p:ext>
            </p:extLst>
          </p:nvPr>
        </p:nvGraphicFramePr>
        <p:xfrm>
          <a:off x="3733478" y="3389303"/>
          <a:ext cx="3573333" cy="3208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71380" y="5122561"/>
            <a:ext cx="2672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Century Gothic" pitchFamily="34" charset="0"/>
              </a:rPr>
              <a:t>70,6 %  из них относится </a:t>
            </a:r>
          </a:p>
          <a:p>
            <a:r>
              <a:rPr lang="ru-RU" sz="1600" dirty="0">
                <a:latin typeface="Century Gothic" pitchFamily="34" charset="0"/>
              </a:rPr>
              <a:t>к Гослесфонду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1199382398"/>
              </p:ext>
            </p:extLst>
          </p:nvPr>
        </p:nvGraphicFramePr>
        <p:xfrm>
          <a:off x="4001699" y="394283"/>
          <a:ext cx="3028275" cy="278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8" descr="https://megabook.ru/stream/mediapreview?Key=%D0%92%D0%BE%D0%BB%D1%8C%D1%81%D0%BA%20(%D0%B3%D0%B5%D1%80%D0%B1)&amp;Width=654&amp;Height=654">
            <a:extLst>
              <a:ext uri="{FF2B5EF4-FFF2-40B4-BE49-F238E27FC236}">
                <a16:creationId xmlns="" xmlns:a16="http://schemas.microsoft.com/office/drawing/2014/main" id="{8F60E36D-0AB6-16B7-BE61-908B24C9D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305398" cy="388218"/>
          </a:xfrm>
          <a:prstGeom prst="rect">
            <a:avLst/>
          </a:prstGeom>
          <a:noFill/>
        </p:spPr>
      </p:pic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9828FA1-9139-7E7F-F221-6D8BF63B8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E9EE6-A2B7-4BAD-A531-75EA5ABAC38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87842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10511</TotalTime>
  <Words>7754</Words>
  <Application>Microsoft Office PowerPoint</Application>
  <PresentationFormat>Произвольный</PresentationFormat>
  <Paragraphs>1969</Paragraphs>
  <Slides>52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Слайд 1</vt:lpstr>
      <vt:lpstr>Слайд 2</vt:lpstr>
      <vt:lpstr>Географическое расположение</vt:lpstr>
      <vt:lpstr>Население</vt:lpstr>
      <vt:lpstr>Слайд 5</vt:lpstr>
      <vt:lpstr>Слайд 6</vt:lpstr>
      <vt:lpstr>Водные ресурсы</vt:lpstr>
      <vt:lpstr>Земельные ресурсы</vt:lpstr>
      <vt:lpstr>Лесные ресурсы</vt:lpstr>
      <vt:lpstr>Слайд 10</vt:lpstr>
      <vt:lpstr>Слайд 11</vt:lpstr>
      <vt:lpstr>ФОРМИРОВАНИЕ ТУРИСТСКОГО ПОТОКА</vt:lpstr>
      <vt:lpstr>ТУРПОТОК: СЕГОДНЯ                                                                             ПОТЕНЦИАЛ ТУРПОТОКА – ТОЧКИ РОСТА</vt:lpstr>
      <vt:lpstr>Слайд 14</vt:lpstr>
      <vt:lpstr>Слайд 15</vt:lpstr>
      <vt:lpstr>Транспортная инфраструктура</vt:lpstr>
      <vt:lpstr>Коммунальная инфраструктура</vt:lpstr>
      <vt:lpstr>Слайд 18</vt:lpstr>
      <vt:lpstr>Слайд 19</vt:lpstr>
      <vt:lpstr>Экономика 2023</vt:lpstr>
      <vt:lpstr>Динамика основных социально-экономических показателей </vt:lpstr>
      <vt:lpstr>Динамика основных социально-экономических показателей </vt:lpstr>
      <vt:lpstr>Слайд 23</vt:lpstr>
      <vt:lpstr>Слайд 24</vt:lpstr>
      <vt:lpstr>Слайд 25</vt:lpstr>
      <vt:lpstr>Промышленность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ТОП – инвестиционная идея</vt:lpstr>
      <vt:lpstr>ТОП – инвестиционная идея</vt:lpstr>
      <vt:lpstr>ТОП – инвестиционная идея</vt:lpstr>
      <vt:lpstr>ТОП – инвестиционная идея</vt:lpstr>
      <vt:lpstr>ТОП – инвестиционная идея</vt:lpstr>
      <vt:lpstr>ТОП – инвестиционная идея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853</cp:revision>
  <dcterms:created xsi:type="dcterms:W3CDTF">2017-05-30T13:27:18Z</dcterms:created>
  <dcterms:modified xsi:type="dcterms:W3CDTF">2024-11-21T12:10:35Z</dcterms:modified>
</cp:coreProperties>
</file>